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3" r:id="rId2"/>
    <p:sldId id="615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17" r:id="rId18"/>
    <p:sldId id="352" r:id="rId1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FFFF"/>
    <a:srgbClr val="0000CC"/>
    <a:srgbClr val="FFFF99"/>
    <a:srgbClr val="FFF0C5"/>
    <a:srgbClr val="FFEAAF"/>
    <a:srgbClr val="CC99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513" autoAdjust="0"/>
  </p:normalViewPr>
  <p:slideViewPr>
    <p:cSldViewPr snapToGrid="0">
      <p:cViewPr varScale="1">
        <p:scale>
          <a:sx n="105" d="100"/>
          <a:sy n="105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8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5.10638" units="1/cm"/>
          <inkml:channelProperty channel="Y" name="resolution" value="51.18483" units="1/cm"/>
          <inkml:channelProperty channel="T" name="resolution" value="1" units="1/dev"/>
        </inkml:channelProperties>
      </inkml:inkSource>
      <inkml:timestamp xml:id="ts0" timeString="2021-05-13T23:18:16.66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6799 16005 0</inkml:trace>
  <inkml:trace contextRef="#ctx0" brushRef="#br0" timeOffset="410">1983 2124 0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Calibri" pitchFamily="34" charset="0"/>
              </a:defRPr>
            </a:lvl1pPr>
          </a:lstStyle>
          <a:p>
            <a:fld id="{2A375401-1611-4C30-913C-0E02E329767E}" type="datetimeFigureOut">
              <a:rPr lang="en-US"/>
              <a:pPr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Calibri" pitchFamily="34" charset="0"/>
              </a:defRPr>
            </a:lvl1pPr>
          </a:lstStyle>
          <a:p>
            <a:fld id="{797FBFC1-83AF-4AF7-8DF9-D5870027C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0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413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08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629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94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114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586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157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899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581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0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47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3168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71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082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959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492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438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89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9FBE-CAA3-46D1-80EB-61FC61819FF2}" type="datetime1">
              <a:rPr lang="en-US" smtClean="0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2091-C054-4895-B148-D741E914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B3A0-8F23-4335-BA18-2F858D2F9CEA}" type="datetimeFigureOut">
              <a:rPr lang="en-US" smtClean="0"/>
              <a:pPr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0DCC03-55F8-4B63-9C69-6FF9F41CE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5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8AE101-5309-4E4F-BF1A-80705446FEC3}" type="datetime1">
              <a:rPr lang="en-US" smtClean="0"/>
              <a:pPr>
                <a:defRPr/>
              </a:pPr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baseline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45457DB-A7B0-4E60-BEFD-118952530E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customXml" Target="../ink/ink1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png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311" y="135684"/>
            <a:ext cx="41122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Lecture 11  Maxwell's Equations</a:t>
            </a:r>
            <a:endParaRPr lang="ko-KR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8692" y="647891"/>
            <a:ext cx="5024324" cy="326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1. Maxwell's Equations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2. Power and Energy in Electromagnetic Fields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3. Poynting's Theorem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4. Impedance and Admittance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5. Wave Equation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6. Planewave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7. Coding Example</a:t>
            </a:r>
          </a:p>
        </p:txBody>
      </p:sp>
    </p:spTree>
    <p:extLst>
      <p:ext uri="{BB962C8B-B14F-4D97-AF65-F5344CB8AC3E}">
        <p14:creationId xmlns:p14="http://schemas.microsoft.com/office/powerpoint/2010/main" val="2609970494"/>
      </p:ext>
    </p:extLst>
  </p:cSld>
  <p:clrMapOvr>
    <a:masterClrMapping/>
  </p:clrMapOvr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10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21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Stored energy in electric field</a:t>
            </a:r>
          </a:p>
        </p:txBody>
      </p:sp>
      <p:graphicFrame>
        <p:nvGraphicFramePr>
          <p:cNvPr id="10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123060"/>
              </p:ext>
            </p:extLst>
          </p:nvPr>
        </p:nvGraphicFramePr>
        <p:xfrm>
          <a:off x="773113" y="1130300"/>
          <a:ext cx="7931150" cy="397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3" name="Equation" r:id="rId4" imgW="4711680" imgH="2361960" progId="Equation.DSMT4">
                  <p:embed/>
                </p:oleObj>
              </mc:Choice>
              <mc:Fallback>
                <p:oleObj name="Equation" r:id="rId4" imgW="4711680" imgH="2361960" progId="Equation.DSMT4">
                  <p:embed/>
                  <p:pic>
                    <p:nvPicPr>
                      <p:cNvPr id="107523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1130300"/>
                        <a:ext cx="7931150" cy="397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00" name="Picture 20" descr="Parallel Plate Capacito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069" y="94857"/>
            <a:ext cx="23526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08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38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Stored energy in magnetic field</a:t>
            </a:r>
          </a:p>
        </p:txBody>
      </p:sp>
      <p:graphicFrame>
        <p:nvGraphicFramePr>
          <p:cNvPr id="10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437744"/>
              </p:ext>
            </p:extLst>
          </p:nvPr>
        </p:nvGraphicFramePr>
        <p:xfrm>
          <a:off x="742950" y="1206500"/>
          <a:ext cx="8131175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5" name="Equation" r:id="rId4" imgW="4914720" imgH="2361960" progId="Equation.DSMT4">
                  <p:embed/>
                </p:oleObj>
              </mc:Choice>
              <mc:Fallback>
                <p:oleObj name="Equation" r:id="rId4" imgW="4914720" imgH="2361960" progId="Equation.DSMT4">
                  <p:embed/>
                  <p:pic>
                    <p:nvPicPr>
                      <p:cNvPr id="10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206500"/>
                        <a:ext cx="8131175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25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balance equation in electromagnetic field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241761"/>
              </p:ext>
            </p:extLst>
          </p:nvPr>
        </p:nvGraphicFramePr>
        <p:xfrm>
          <a:off x="756809" y="1186894"/>
          <a:ext cx="4839476" cy="3966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47" name="Equation" r:id="rId4" imgW="4876560" imgH="4000320" progId="Equation.DSMT4">
                  <p:embed/>
                </p:oleObj>
              </mc:Choice>
              <mc:Fallback>
                <p:oleObj name="Equation" r:id="rId4" imgW="4876560" imgH="400032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809" y="1186894"/>
                        <a:ext cx="4839476" cy="3966991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2894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3. Poynting's Theorem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512" y="4044124"/>
            <a:ext cx="2724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51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761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Impedance and admittance in terms of terminal current and terminal voltage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709190"/>
              </p:ext>
            </p:extLst>
          </p:nvPr>
        </p:nvGraphicFramePr>
        <p:xfrm>
          <a:off x="533400" y="1225550"/>
          <a:ext cx="4962525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70" name="Equation" r:id="rId4" imgW="5143320" imgH="2298600" progId="Equation.DSMT4">
                  <p:embed/>
                </p:oleObj>
              </mc:Choice>
              <mc:Fallback>
                <p:oleObj name="Equation" r:id="rId4" imgW="5143320" imgH="229860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25550"/>
                        <a:ext cx="4962525" cy="2216150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37918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4. Impedance and Admittance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89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14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55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field in charge-free region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665" y="108997"/>
            <a:ext cx="2320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5. Wave Equation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34380"/>
              </p:ext>
            </p:extLst>
          </p:nvPr>
        </p:nvGraphicFramePr>
        <p:xfrm>
          <a:off x="601663" y="1047750"/>
          <a:ext cx="50038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97" name="Equation" r:id="rId4" imgW="5003640" imgH="3390840" progId="Equation.DSMT4">
                  <p:embed/>
                </p:oleObj>
              </mc:Choice>
              <mc:Fallback>
                <p:oleObj name="Equation" r:id="rId4" imgW="5003640" imgH="3390840" progId="Equation.DSMT4">
                  <p:embed/>
                  <p:pic>
                    <p:nvPicPr>
                      <p:cNvPr id="19" name="개체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663" y="1047750"/>
                        <a:ext cx="50038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잉크 6">
                <a:extLst>
                  <a:ext uri="{FF2B5EF4-FFF2-40B4-BE49-F238E27FC236}">
                    <a16:creationId xmlns:a16="http://schemas.microsoft.com/office/drawing/2014/main" id="{7270D4C3-9197-423D-8614-262851E81323}"/>
                  </a:ext>
                </a:extLst>
              </p14:cNvPr>
              <p14:cNvContentPartPr/>
              <p14:nvPr/>
            </p14:nvContentPartPr>
            <p14:xfrm>
              <a:off x="713880" y="764640"/>
              <a:ext cx="1734120" cy="4997520"/>
            </p14:xfrm>
          </p:contentPart>
        </mc:Choice>
        <mc:Fallback xmlns="">
          <p:pic>
            <p:nvPicPr>
              <p:cNvPr id="7" name="잉크 6">
                <a:extLst>
                  <a:ext uri="{FF2B5EF4-FFF2-40B4-BE49-F238E27FC236}">
                    <a16:creationId xmlns:a16="http://schemas.microsoft.com/office/drawing/2014/main" id="{7270D4C3-9197-423D-8614-262851E8132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4520" y="755280"/>
                <a:ext cx="1752840" cy="501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98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15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67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Planewave: one-dimensional wave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665" y="108997"/>
            <a:ext cx="1752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6. Planewave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42453"/>
              </p:ext>
            </p:extLst>
          </p:nvPr>
        </p:nvGraphicFramePr>
        <p:xfrm>
          <a:off x="557213" y="1120775"/>
          <a:ext cx="4335462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20" name="Equation" r:id="rId4" imgW="4724280" imgH="6019560" progId="Equation.DSMT4">
                  <p:embed/>
                </p:oleObj>
              </mc:Choice>
              <mc:Fallback>
                <p:oleObj name="Equation" r:id="rId4" imgW="4724280" imgH="6019560" progId="Equation.DSMT4">
                  <p:embed/>
                  <p:pic>
                    <p:nvPicPr>
                      <p:cNvPr id="13" name="개체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213" y="1120775"/>
                        <a:ext cx="4335462" cy="552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309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16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Intrinsic impedance</a:t>
            </a: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067013"/>
              </p:ext>
            </p:extLst>
          </p:nvPr>
        </p:nvGraphicFramePr>
        <p:xfrm>
          <a:off x="742950" y="917575"/>
          <a:ext cx="2992438" cy="570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8" name="Equation" r:id="rId4" imgW="3441600" imgH="6565680" progId="Equation.DSMT4">
                  <p:embed/>
                </p:oleObj>
              </mc:Choice>
              <mc:Fallback>
                <p:oleObj name="Equation" r:id="rId4" imgW="3441600" imgH="6565680" progId="Equation.DSMT4">
                  <p:embed/>
                  <p:pic>
                    <p:nvPicPr>
                      <p:cNvPr id="13" name="개체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2950" y="917575"/>
                        <a:ext cx="2992438" cy="570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24375" y="3871913"/>
            <a:ext cx="4257675" cy="239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67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665" y="99472"/>
            <a:ext cx="24817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7. Coding Example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879" y="530359"/>
            <a:ext cx="807514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Planewave</a:t>
            </a:r>
          </a:p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b="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Calculate: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k,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endParaRPr lang="en-US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29558"/>
              </p:ext>
            </p:extLst>
          </p:nvPr>
        </p:nvGraphicFramePr>
        <p:xfrm>
          <a:off x="574677" y="2012062"/>
          <a:ext cx="294640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2" name="Equation" r:id="rId4" imgW="2946240" imgH="2501640" progId="Equation.DSMT4">
                  <p:embed/>
                </p:oleObj>
              </mc:Choice>
              <mc:Fallback>
                <p:oleObj name="Equation" r:id="rId4" imgW="294624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677" y="2012062"/>
                        <a:ext cx="2946400" cy="250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2625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18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11" name="Picture 4" descr="How To Pronounce 'End' (Fin) in French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278" y="2777232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81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665" y="99472"/>
            <a:ext cx="3076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Maxwell's Equations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388" y="673234"/>
            <a:ext cx="3193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Maxwell's equations (ME)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개체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016936"/>
              </p:ext>
            </p:extLst>
          </p:nvPr>
        </p:nvGraphicFramePr>
        <p:xfrm>
          <a:off x="802432" y="1321727"/>
          <a:ext cx="29591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90" name="Equation" r:id="rId4" imgW="2958840" imgH="2197080" progId="Equation.DSMT4">
                  <p:embed/>
                </p:oleObj>
              </mc:Choice>
              <mc:Fallback>
                <p:oleObj name="Equation" r:id="rId4" imgW="2958840" imgH="2197080" progId="Equation.DSMT4">
                  <p:embed/>
                  <p:pic>
                    <p:nvPicPr>
                      <p:cNvPr id="11" name="개체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2432" y="1321727"/>
                        <a:ext cx="2959100" cy="2197100"/>
                      </a:xfrm>
                      <a:prstGeom prst="rect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018808" y="792355"/>
            <a:ext cx="3667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electrical properties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개체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602966"/>
              </p:ext>
            </p:extLst>
          </p:nvPr>
        </p:nvGraphicFramePr>
        <p:xfrm>
          <a:off x="5456238" y="1436688"/>
          <a:ext cx="27940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91" name="Equation" r:id="rId6" imgW="2793960" imgH="1180800" progId="Equation.DSMT4">
                  <p:embed/>
                </p:oleObj>
              </mc:Choice>
              <mc:Fallback>
                <p:oleObj name="Equation" r:id="rId6" imgW="2793960" imgH="118080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56238" y="1436688"/>
                        <a:ext cx="2794000" cy="1181100"/>
                      </a:xfrm>
                      <a:prstGeom prst="rect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3387" y="3767210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ME in terms of </a:t>
            </a:r>
            <a:r>
              <a:rPr lang="en-US" altLang="ko-KR" sz="2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ko-KR" sz="2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73221"/>
              </p:ext>
            </p:extLst>
          </p:nvPr>
        </p:nvGraphicFramePr>
        <p:xfrm>
          <a:off x="834962" y="4292600"/>
          <a:ext cx="32766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92" name="Equation" r:id="rId8" imgW="3276360" imgH="2197080" progId="Equation.DSMT4">
                  <p:embed/>
                </p:oleObj>
              </mc:Choice>
              <mc:Fallback>
                <p:oleObj name="Equation" r:id="rId8" imgW="3276360" imgH="219708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4962" y="4292600"/>
                        <a:ext cx="3276600" cy="2197100"/>
                      </a:xfrm>
                      <a:prstGeom prst="rect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910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388" y="673234"/>
            <a:ext cx="2085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field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개체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245455"/>
              </p:ext>
            </p:extLst>
          </p:nvPr>
        </p:nvGraphicFramePr>
        <p:xfrm>
          <a:off x="701675" y="1222375"/>
          <a:ext cx="32893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55" name="Equation" r:id="rId4" imgW="3288960" imgH="2666880" progId="Equation.DSMT4">
                  <p:embed/>
                </p:oleObj>
              </mc:Choice>
              <mc:Fallback>
                <p:oleObj name="Equation" r:id="rId4" imgW="3288960" imgH="266688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1675" y="1222375"/>
                        <a:ext cx="3289300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60363" y="4192101"/>
            <a:ext cx="2428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ME in phasor form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887275"/>
              </p:ext>
            </p:extLst>
          </p:nvPr>
        </p:nvGraphicFramePr>
        <p:xfrm>
          <a:off x="714372" y="4823619"/>
          <a:ext cx="1866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56" name="Equation" r:id="rId6" imgW="1866600" imgH="1638000" progId="Equation.DSMT4">
                  <p:embed/>
                </p:oleObj>
              </mc:Choice>
              <mc:Fallback>
                <p:oleObj name="Equation" r:id="rId6" imgW="1866600" imgH="1638000" progId="Equation.DSMT4">
                  <p:embed/>
                  <p:pic>
                    <p:nvPicPr>
                      <p:cNvPr id="19" name="개체 1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4372" y="4823619"/>
                        <a:ext cx="1866900" cy="1638300"/>
                      </a:xfrm>
                      <a:prstGeom prst="rect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25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4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961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in terms of voltage and current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740024"/>
              </p:ext>
            </p:extLst>
          </p:nvPr>
        </p:nvGraphicFramePr>
        <p:xfrm>
          <a:off x="717550" y="1041400"/>
          <a:ext cx="4025900" cy="561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61" name="Equation" r:id="rId4" imgW="4635360" imgH="6464160" progId="Equation.DSMT4">
                  <p:embed/>
                </p:oleObj>
              </mc:Choice>
              <mc:Fallback>
                <p:oleObj name="Equation" r:id="rId4" imgW="4635360" imgH="646416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1041400"/>
                        <a:ext cx="4025900" cy="561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58411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2. Power and Energy in Electromagnetic Fields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5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653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loss in dielectric materials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221781"/>
              </p:ext>
            </p:extLst>
          </p:nvPr>
        </p:nvGraphicFramePr>
        <p:xfrm>
          <a:off x="688975" y="914400"/>
          <a:ext cx="6115050" cy="594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3" name="Equation" r:id="rId4" imgW="5499000" imgH="5346360" progId="Equation.DSMT4">
                  <p:embed/>
                </p:oleObj>
              </mc:Choice>
              <mc:Fallback>
                <p:oleObj name="Equation" r:id="rId4" imgW="5499000" imgH="5346360" progId="Equation.DSMT4">
                  <p:embed/>
                  <p:pic>
                    <p:nvPicPr>
                      <p:cNvPr id="105476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914400"/>
                        <a:ext cx="6115050" cy="594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2636" y="3477229"/>
            <a:ext cx="1657350" cy="15811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5500" y="3389361"/>
            <a:ext cx="2168525" cy="14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1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6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permittivity and electric loss tangent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413852"/>
              </p:ext>
            </p:extLst>
          </p:nvPr>
        </p:nvGraphicFramePr>
        <p:xfrm>
          <a:off x="676275" y="1122363"/>
          <a:ext cx="7285038" cy="509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05" name="Equation" r:id="rId4" imgW="6553080" imgH="4584600" progId="Equation.DSMT4">
                  <p:embed/>
                </p:oleObj>
              </mc:Choice>
              <mc:Fallback>
                <p:oleObj name="Equation" r:id="rId4" imgW="6553080" imgH="458460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122363"/>
                        <a:ext cx="7285038" cy="509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21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52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loss in magnetic materials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465683"/>
              </p:ext>
            </p:extLst>
          </p:nvPr>
        </p:nvGraphicFramePr>
        <p:xfrm>
          <a:off x="666750" y="1095375"/>
          <a:ext cx="5905500" cy="551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3" name="Equation" r:id="rId4" imgW="5308560" imgH="4965480" progId="Equation.DSMT4">
                  <p:embed/>
                </p:oleObj>
              </mc:Choice>
              <mc:Fallback>
                <p:oleObj name="Equation" r:id="rId4" imgW="5308560" imgH="496548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095375"/>
                        <a:ext cx="5905500" cy="551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8631" y="5026025"/>
            <a:ext cx="1628775" cy="800100"/>
          </a:xfrm>
          <a:prstGeom prst="rect">
            <a:avLst/>
          </a:prstGeom>
        </p:spPr>
      </p:pic>
      <p:pic>
        <p:nvPicPr>
          <p:cNvPr id="273430" name="Picture 22" descr="Coil Inductance Calculator - Engineering Calculators &amp; Tool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49" y="2849302"/>
            <a:ext cx="2944565" cy="201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23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8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99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permeability and magnetic loss tangent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587282"/>
              </p:ext>
            </p:extLst>
          </p:nvPr>
        </p:nvGraphicFramePr>
        <p:xfrm>
          <a:off x="554038" y="939800"/>
          <a:ext cx="5240337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1" name="Equation" r:id="rId4" imgW="4711680" imgH="3454200" progId="Equation.DSMT4">
                  <p:embed/>
                </p:oleObj>
              </mc:Choice>
              <mc:Fallback>
                <p:oleObj name="Equation" r:id="rId4" imgW="4711680" imgH="345420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939800"/>
                        <a:ext cx="5240337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11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9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606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density of  electromagnetic fields</a:t>
            </a:r>
          </a:p>
          <a:p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- Use an ideal parallel-plate capacitor to understand the concept</a:t>
            </a:r>
          </a:p>
        </p:txBody>
      </p:sp>
      <p:graphicFrame>
        <p:nvGraphicFramePr>
          <p:cNvPr id="11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422379"/>
              </p:ext>
            </p:extLst>
          </p:nvPr>
        </p:nvGraphicFramePr>
        <p:xfrm>
          <a:off x="622300" y="1354138"/>
          <a:ext cx="7758113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7" name="Equation" r:id="rId4" imgW="6972120" imgH="3619440" progId="Equation.DSMT4">
                  <p:embed/>
                </p:oleObj>
              </mc:Choice>
              <mc:Fallback>
                <p:oleObj name="Equation" r:id="rId4" imgW="6972120" imgH="361944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354138"/>
                        <a:ext cx="7758113" cy="401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0695" y="1491125"/>
            <a:ext cx="3204206" cy="158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5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18489</TotalTime>
  <Words>223</Words>
  <Application>Microsoft Office PowerPoint</Application>
  <PresentationFormat>화면 슬라이드 쇼(4:3)</PresentationFormat>
  <Paragraphs>73</Paragraphs>
  <Slides>18</Slides>
  <Notes>18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맑은 고딕</vt:lpstr>
      <vt:lpstr>Arial</vt:lpstr>
      <vt:lpstr>Calibri</vt:lpstr>
      <vt:lpstr>Times New Roman</vt:lpstr>
      <vt:lpstr>Wingdings</vt:lpstr>
      <vt:lpstr>Office Theme</vt:lpstr>
      <vt:lpstr>Equation</vt:lpstr>
      <vt:lpstr>MathType 7.0 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Siavash</dc:creator>
  <cp:lastModifiedBy>Ahn</cp:lastModifiedBy>
  <cp:revision>912</cp:revision>
  <cp:lastPrinted>2024-05-24T03:17:37Z</cp:lastPrinted>
  <dcterms:created xsi:type="dcterms:W3CDTF">2006-08-16T00:00:00Z</dcterms:created>
  <dcterms:modified xsi:type="dcterms:W3CDTF">2024-05-24T03:17:54Z</dcterms:modified>
</cp:coreProperties>
</file>