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8" r:id="rId2"/>
    <p:sldId id="333" r:id="rId3"/>
    <p:sldId id="269" r:id="rId4"/>
    <p:sldId id="270" r:id="rId5"/>
    <p:sldId id="272" r:id="rId6"/>
    <p:sldId id="273" r:id="rId7"/>
    <p:sldId id="274" r:id="rId8"/>
    <p:sldId id="334" r:id="rId9"/>
    <p:sldId id="315" r:id="rId10"/>
    <p:sldId id="275" r:id="rId11"/>
    <p:sldId id="330" r:id="rId12"/>
    <p:sldId id="276" r:id="rId13"/>
    <p:sldId id="347" r:id="rId14"/>
    <p:sldId id="348" r:id="rId15"/>
    <p:sldId id="346" r:id="rId16"/>
    <p:sldId id="277" r:id="rId17"/>
    <p:sldId id="278" r:id="rId18"/>
    <p:sldId id="332" r:id="rId19"/>
    <p:sldId id="331" r:id="rId20"/>
    <p:sldId id="342" r:id="rId21"/>
    <p:sldId id="344" r:id="rId22"/>
    <p:sldId id="345" r:id="rId23"/>
    <p:sldId id="326" r:id="rId24"/>
    <p:sldId id="343" r:id="rId25"/>
    <p:sldId id="284" r:id="rId26"/>
    <p:sldId id="341" r:id="rId27"/>
    <p:sldId id="285" r:id="rId28"/>
    <p:sldId id="340" r:id="rId29"/>
    <p:sldId id="335" r:id="rId30"/>
    <p:sldId id="338" r:id="rId31"/>
    <p:sldId id="339" r:id="rId32"/>
    <p:sldId id="328" r:id="rId33"/>
    <p:sldId id="337" r:id="rId34"/>
    <p:sldId id="349" r:id="rId35"/>
    <p:sldId id="350" r:id="rId36"/>
    <p:sldId id="351" r:id="rId37"/>
    <p:sldId id="352" r:id="rId3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DDDDD"/>
    <a:srgbClr val="00FFFF"/>
    <a:srgbClr val="FFFF99"/>
    <a:srgbClr val="FFF0C5"/>
    <a:srgbClr val="FFEAAF"/>
    <a:srgbClr val="CC99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0" autoAdjust="0"/>
    <p:restoredTop sz="97513" autoAdjust="0"/>
  </p:normalViewPr>
  <p:slideViewPr>
    <p:cSldViewPr snapToGrid="0">
      <p:cViewPr varScale="1">
        <p:scale>
          <a:sx n="66" d="100"/>
          <a:sy n="66" d="100"/>
        </p:scale>
        <p:origin x="5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8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e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e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98" cy="49827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414" y="1"/>
            <a:ext cx="2972098" cy="49827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AA33B144-5341-4E49-A788-25FBB5E7AFE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7417"/>
            <a:ext cx="2972098" cy="498271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414" y="9447417"/>
            <a:ext cx="2972098" cy="498271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A51906AA-B6AE-4674-A11A-DF69505FB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2098" cy="49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067" tIns="48534" rIns="97067" bIns="48534" numCol="1" anchor="t" anchorCtr="0" compatLnSpc="1">
            <a:prstTxWarp prst="textNoShape">
              <a:avLst/>
            </a:prstTxWarp>
          </a:bodyPr>
          <a:lstStyle>
            <a:lvl1pPr defTabSz="970850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414" y="0"/>
            <a:ext cx="2972098" cy="49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067" tIns="48534" rIns="97067" bIns="48534" numCol="1" anchor="t" anchorCtr="0" compatLnSpc="1">
            <a:prstTxWarp prst="textNoShape">
              <a:avLst/>
            </a:prstTxWarp>
          </a:bodyPr>
          <a:lstStyle>
            <a:lvl1pPr algn="r" defTabSz="970850">
              <a:defRPr sz="1300" b="0">
                <a:latin typeface="Calibri" pitchFamily="34" charset="0"/>
              </a:defRPr>
            </a:lvl1pPr>
          </a:lstStyle>
          <a:p>
            <a:fld id="{2A375401-1611-4C30-913C-0E02E329767E}" type="datetimeFigureOut">
              <a:rPr lang="en-US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6099" y="4724532"/>
            <a:ext cx="5485805" cy="447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067" tIns="48534" rIns="97067" bIns="48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47418"/>
            <a:ext cx="2972098" cy="49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067" tIns="48534" rIns="97067" bIns="48534" numCol="1" anchor="b" anchorCtr="0" compatLnSpc="1">
            <a:prstTxWarp prst="textNoShape">
              <a:avLst/>
            </a:prstTxWarp>
          </a:bodyPr>
          <a:lstStyle>
            <a:lvl1pPr defTabSz="970850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414" y="9447418"/>
            <a:ext cx="2972098" cy="49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067" tIns="48534" rIns="97067" bIns="48534" numCol="1" anchor="b" anchorCtr="0" compatLnSpc="1">
            <a:prstTxWarp prst="textNoShape">
              <a:avLst/>
            </a:prstTxWarp>
          </a:bodyPr>
          <a:lstStyle>
            <a:lvl1pPr algn="r" defTabSz="970850">
              <a:defRPr sz="1300" b="0">
                <a:latin typeface="Calibri" pitchFamily="34" charset="0"/>
              </a:defRPr>
            </a:lvl1pPr>
          </a:lstStyle>
          <a:p>
            <a:fld id="{797FBFC1-83AF-4AF7-8DF9-D5870027C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0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BFC1-83AF-4AF7-8DF9-D5870027C0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0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BFC1-83AF-4AF7-8DF9-D5870027C0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9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0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9FBE-CAA3-46D1-80EB-61FC61819FF2}" type="datetime1">
              <a:rPr lang="en-US" smtClean="0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2091-C054-4895-B148-D741E914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B3A0-8F23-4335-BA18-2F858D2F9CEA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0DCC03-55F8-4B63-9C69-6FF9F41CE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5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8AE101-5309-4E4F-BF1A-80705446FEC3}" type="datetime1">
              <a:rPr lang="en-US" smtClean="0"/>
              <a:pPr>
                <a:defRPr/>
              </a:pPr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baseline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45457DB-A7B0-4E60-BEFD-118952530E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9.png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7.e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3.png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70.emf"/><Relationship Id="rId17" Type="http://schemas.openxmlformats.org/officeDocument/2006/relationships/oleObject" Target="../embeddings/oleObject67.bin"/><Relationship Id="rId25" Type="http://schemas.openxmlformats.org/officeDocument/2006/relationships/oleObject" Target="../embeddings/oleObject7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64.bin"/><Relationship Id="rId24" Type="http://schemas.openxmlformats.org/officeDocument/2006/relationships/image" Target="../media/image76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image" Target="../media/image78.wmf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68.bin"/><Relationship Id="rId4" Type="http://schemas.openxmlformats.org/officeDocument/2006/relationships/image" Target="../media/image66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71.wmf"/><Relationship Id="rId22" Type="http://schemas.openxmlformats.org/officeDocument/2006/relationships/image" Target="../media/image75.wmf"/><Relationship Id="rId27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8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8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8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89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.e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e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17146" y="202829"/>
            <a:ext cx="8471405" cy="53491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Lecture 3  Terminated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Transmission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Line</a:t>
            </a:r>
          </a:p>
          <a:p>
            <a:pPr>
              <a:lnSpc>
                <a:spcPct val="120000"/>
              </a:lnSpc>
              <a:defRPr/>
            </a:pPr>
            <a:endParaRPr lang="en-US" b="0" dirty="0" smtClean="0">
              <a:latin typeface="Arial" pitchFamily="34" charset="0"/>
            </a:endParaRP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1. Voltage, Current and Input Impedance of A Terminated Line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2. Input Reflection Coefficient and Input Impedance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3. Matched Load, Short-circuit Load and Open-circuit Load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4. Quarter-wave Transformer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5. Voltage Standing Wave Ratio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6. Transmission Line with A Source and A Load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7. Reflected Power and Delivered Power</a:t>
            </a:r>
          </a:p>
          <a:p>
            <a:pPr>
              <a:lnSpc>
                <a:spcPct val="170000"/>
              </a:lnSpc>
              <a:defRPr/>
            </a:pPr>
            <a:r>
              <a:rPr lang="en-US" sz="2000" b="0" dirty="0" smtClean="0">
                <a:latin typeface="Arial" pitchFamily="34" charset="0"/>
              </a:rPr>
              <a:t>8. Code Example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809625" y="2038350"/>
          <a:ext cx="3273425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6" name="Equation" r:id="rId3" imgW="1816100" imgH="1244600" progId="">
                  <p:embed/>
                </p:oleObj>
              </mc:Choice>
              <mc:Fallback>
                <p:oleObj name="Equation" r:id="rId3" imgW="1816100" imgH="1244600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038350"/>
                        <a:ext cx="3273425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Box 3"/>
          <p:cNvSpPr txBox="1">
            <a:spLocks noChangeArrowheads="1"/>
          </p:cNvSpPr>
          <p:nvPr/>
        </p:nvSpPr>
        <p:spPr bwMode="auto">
          <a:xfrm>
            <a:off x="5826125" y="3065285"/>
            <a:ext cx="291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Impedance is periodic with period </a:t>
            </a:r>
            <a:r>
              <a:rPr lang="en-US" sz="20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000" b="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n-US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/2</a:t>
            </a:r>
            <a:endParaRPr lang="en-US" sz="2000" b="0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458540"/>
              </p:ext>
            </p:extLst>
          </p:nvPr>
        </p:nvGraphicFramePr>
        <p:xfrm>
          <a:off x="6189839" y="4424362"/>
          <a:ext cx="17240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7" name="Equation" r:id="rId5" imgW="774700" imgH="914400" progId="">
                  <p:embed/>
                </p:oleObj>
              </mc:Choice>
              <mc:Fallback>
                <p:oleObj name="Equation" r:id="rId5" imgW="774700" imgH="9144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839" y="4424362"/>
                        <a:ext cx="17240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14306"/>
              </p:ext>
            </p:extLst>
          </p:nvPr>
        </p:nvGraphicFramePr>
        <p:xfrm>
          <a:off x="839788" y="1000125"/>
          <a:ext cx="21272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8" name="Equation" r:id="rId7" imgW="1040948" imgH="203112" progId="">
                  <p:embed/>
                </p:oleObj>
              </mc:Choice>
              <mc:Fallback>
                <p:oleObj name="Equation" r:id="rId7" imgW="1040948" imgH="203112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000125"/>
                        <a:ext cx="2127250" cy="4349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 flipH="1" flipV="1">
            <a:off x="1039812" y="1063625"/>
            <a:ext cx="722313" cy="4143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02" name="TextBox 9"/>
          <p:cNvSpPr txBox="1">
            <a:spLocks noChangeArrowheads="1"/>
          </p:cNvSpPr>
          <p:nvPr/>
        </p:nvSpPr>
        <p:spPr bwMode="auto">
          <a:xfrm>
            <a:off x="839788" y="6113463"/>
            <a:ext cx="708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Calibri" pitchFamily="34" charset="0"/>
              </a:rPr>
              <a:t>Note:</a:t>
            </a: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742604"/>
              </p:ext>
            </p:extLst>
          </p:nvPr>
        </p:nvGraphicFramePr>
        <p:xfrm>
          <a:off x="1555750" y="6140450"/>
          <a:ext cx="29178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19" name="Equation" r:id="rId9" imgW="2159000" imgH="254000" progId="">
                  <p:embed/>
                </p:oleObj>
              </mc:Choice>
              <mc:Fallback>
                <p:oleObj name="Equation" r:id="rId9" imgW="2159000" imgH="25400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6140450"/>
                        <a:ext cx="2917825" cy="360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TextBox 11"/>
          <p:cNvSpPr txBox="1">
            <a:spLocks noChangeArrowheads="1"/>
          </p:cNvSpPr>
          <p:nvPr/>
        </p:nvSpPr>
        <p:spPr bwMode="auto">
          <a:xfrm>
            <a:off x="5826125" y="3910806"/>
            <a:ext cx="1825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Calibri" pitchFamily="34" charset="0"/>
              </a:rPr>
              <a:t>tan repeats when</a:t>
            </a:r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543883"/>
              </p:ext>
            </p:extLst>
          </p:nvPr>
        </p:nvGraphicFramePr>
        <p:xfrm>
          <a:off x="1066800" y="4754563"/>
          <a:ext cx="35925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20" name="Equation" r:id="rId11" imgW="1993900" imgH="508000" progId="">
                  <p:embed/>
                </p:oleObj>
              </mc:Choice>
              <mc:Fallback>
                <p:oleObj name="Equation" r:id="rId11" imgW="1993900" imgH="508000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54563"/>
                        <a:ext cx="3592513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59313" y="95721"/>
            <a:ext cx="3917861" cy="26787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/>
        </p:nvGraphicFramePr>
        <p:xfrm>
          <a:off x="1021443" y="1426028"/>
          <a:ext cx="6380843" cy="275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29" name="Equation" r:id="rId4" imgW="5651280" imgH="2438280" progId="Equation.DSMT4">
                  <p:embed/>
                </p:oleObj>
              </mc:Choice>
              <mc:Fallback>
                <p:oleObj name="Equation" r:id="rId4" imgW="5651280" imgH="243828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1443" y="1426028"/>
                        <a:ext cx="6380843" cy="2753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45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3563" y="931863"/>
            <a:ext cx="8305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0" dirty="0">
                <a:latin typeface="+mj-lt"/>
                <a:cs typeface="Arial" pitchFamily="34" charset="0"/>
              </a:rPr>
              <a:t>For the remainder of our transmission line discussion we will assume that the transmission line is lossless.</a:t>
            </a:r>
            <a:endParaRPr lang="en-US" sz="2000" b="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523875" y="3871913"/>
          <a:ext cx="320040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6" name="Equation" r:id="rId3" imgW="2413000" imgH="1993900" progId="">
                  <p:embed/>
                </p:oleObj>
              </mc:Choice>
              <mc:Fallback>
                <p:oleObj name="Equation" r:id="rId3" imgW="2413000" imgH="199390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871913"/>
                        <a:ext cx="3200400" cy="275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027277"/>
              </p:ext>
            </p:extLst>
          </p:nvPr>
        </p:nvGraphicFramePr>
        <p:xfrm>
          <a:off x="6348413" y="3856038"/>
          <a:ext cx="1609725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7" name="Equation" r:id="rId5" imgW="850680" imgH="1371600" progId="Equation.DSMT4">
                  <p:embed/>
                </p:oleObj>
              </mc:Choice>
              <mc:Fallback>
                <p:oleObj name="Equation" r:id="rId5" imgW="850680" imgH="13716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8413" y="3856038"/>
                        <a:ext cx="1609725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26" name="Group 6"/>
          <p:cNvGrpSpPr>
            <a:grpSpLocks/>
          </p:cNvGrpSpPr>
          <p:nvPr/>
        </p:nvGrpSpPr>
        <p:grpSpPr bwMode="auto">
          <a:xfrm>
            <a:off x="1993900" y="1719263"/>
            <a:ext cx="5091113" cy="1890712"/>
            <a:chOff x="1866343" y="1081170"/>
            <a:chExt cx="5091855" cy="1891486"/>
          </a:xfrm>
        </p:grpSpPr>
        <p:graphicFrame>
          <p:nvGraphicFramePr>
            <p:cNvPr id="60422" name="Object 6"/>
            <p:cNvGraphicFramePr>
              <a:graphicFrameLocks noChangeAspect="1"/>
            </p:cNvGraphicFramePr>
            <p:nvPr/>
          </p:nvGraphicFramePr>
          <p:xfrm>
            <a:off x="2233798" y="1081170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98" name="Visio" r:id="rId7" imgW="5688360" imgH="2246103" progId="Visio.Drawing.11">
                    <p:embed/>
                  </p:oleObj>
                </mc:Choice>
                <mc:Fallback>
                  <p:oleObj name="Visio" r:id="rId7" imgW="5688360" imgH="2246103" progId="Visio.Drawing.11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3798" y="1081170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ight Arrow 8"/>
            <p:cNvSpPr/>
            <p:nvPr/>
          </p:nvSpPr>
          <p:spPr>
            <a:xfrm>
              <a:off x="2647507" y="2669320"/>
              <a:ext cx="658909" cy="20169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60423" name="Object 7"/>
            <p:cNvGraphicFramePr>
              <a:graphicFrameLocks noChangeAspect="1"/>
            </p:cNvGraphicFramePr>
            <p:nvPr/>
          </p:nvGraphicFramePr>
          <p:xfrm>
            <a:off x="1866343" y="2563081"/>
            <a:ext cx="6604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99" name="Equation" r:id="rId9" imgW="444114" imgH="253780" progId="">
                    <p:embed/>
                  </p:oleObj>
                </mc:Choice>
                <mc:Fallback>
                  <p:oleObj name="Equation" r:id="rId9" imgW="444114" imgH="253780" progId="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6343" y="2563081"/>
                          <a:ext cx="660400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0556" y="258542"/>
            <a:ext cx="81868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Input Impedance and Input Reflection Coefficient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114" y="1050844"/>
            <a:ext cx="4585535" cy="1717756"/>
          </a:xfrm>
          <a:prstGeom prst="rect">
            <a:avLst/>
          </a:prstGeom>
        </p:spPr>
      </p:pic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790748"/>
              </p:ext>
            </p:extLst>
          </p:nvPr>
        </p:nvGraphicFramePr>
        <p:xfrm>
          <a:off x="628650" y="2894013"/>
          <a:ext cx="4089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1" name="Equation" r:id="rId4" imgW="4089240" imgH="3809880" progId="Equation.DSMT4">
                  <p:embed/>
                </p:oleObj>
              </mc:Choice>
              <mc:Fallback>
                <p:oleObj name="Equation" r:id="rId4" imgW="4089240" imgH="380988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8650" y="2894013"/>
                        <a:ext cx="4089400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81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0556" y="258542"/>
            <a:ext cx="7417744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Execise: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reflection coefficient at the load is given by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0.8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line is lossless and has characteristic impedance of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reflection coefficient at 0.2</a:t>
            </a:r>
            <a:r>
              <a:rPr lang="el-GR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away from the load.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input impedance at </a:t>
            </a:r>
            <a:r>
              <a:rPr lang="en-US" altLang="ko-KR" b="0">
                <a:latin typeface="Times New Roman" panose="02020603050405020304" pitchFamily="18" charset="0"/>
                <a:cs typeface="Times New Roman" panose="02020603050405020304" pitchFamily="18" charset="0"/>
              </a:rPr>
              <a:t>0.2</a:t>
            </a:r>
            <a:r>
              <a:rPr lang="el-GR" altLang="ko-K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b="0">
                <a:latin typeface="Times New Roman" panose="02020603050405020304" pitchFamily="18" charset="0"/>
                <a:cs typeface="Times New Roman" panose="02020603050405020304" pitchFamily="18" charset="0"/>
              </a:rPr>
              <a:t> away from the load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 </a:t>
            </a:r>
            <a:endParaRPr lang="ko-KR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/>
          </p:nvPr>
        </p:nvGraphicFramePr>
        <p:xfrm>
          <a:off x="596900" y="3224213"/>
          <a:ext cx="76327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4" name="Equation" r:id="rId3" imgW="7632360" imgH="1346040" progId="Equation.DSMT4">
                  <p:embed/>
                </p:oleObj>
              </mc:Choice>
              <mc:Fallback>
                <p:oleObj name="Equation" r:id="rId3" imgW="7632360" imgH="134604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900" y="3224213"/>
                        <a:ext cx="7632700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9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9412" y="0"/>
            <a:ext cx="7761287" cy="301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0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Reflectioin coefficient and input impedance of a terminated transmission line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line length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0.1 </a:t>
            </a:r>
            <a:r>
              <a:rPr lang="el-GR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 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Load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40 +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input reflection coefficient.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Fint the input impedance from the reflection coefficient.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input impedance using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41750"/>
              </p:ext>
            </p:extLst>
          </p:nvPr>
        </p:nvGraphicFramePr>
        <p:xfrm>
          <a:off x="379412" y="3082301"/>
          <a:ext cx="5360988" cy="363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7" name="Equation" r:id="rId3" imgW="7467480" imgH="5067000" progId="Equation.DSMT4">
                  <p:embed/>
                </p:oleObj>
              </mc:Choice>
              <mc:Fallback>
                <p:oleObj name="Equation" r:id="rId3" imgW="7467480" imgH="5067000" progId="Equation.DSMT4">
                  <p:embed/>
                  <p:pic>
                    <p:nvPicPr>
                      <p:cNvPr id="3" name="개체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412" y="3082301"/>
                        <a:ext cx="5360988" cy="363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461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0" name="TextBox 4"/>
          <p:cNvSpPr txBox="1">
            <a:spLocks noChangeArrowheads="1"/>
          </p:cNvSpPr>
          <p:nvPr/>
        </p:nvSpPr>
        <p:spPr bwMode="auto">
          <a:xfrm>
            <a:off x="962025" y="3030538"/>
            <a:ext cx="3041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latin typeface="Calibri" pitchFamily="34" charset="0"/>
              </a:rPr>
              <a:t>Matched load: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i="1" baseline="-250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618139"/>
              </p:ext>
            </p:extLst>
          </p:nvPr>
        </p:nvGraphicFramePr>
        <p:xfrm>
          <a:off x="1392238" y="3663950"/>
          <a:ext cx="206533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5" name="Equation" r:id="rId3" imgW="1066800" imgH="431800" progId="Equation.DSMT4">
                  <p:embed/>
                </p:oleObj>
              </mc:Choice>
              <mc:Fallback>
                <p:oleObj name="Equation" r:id="rId3" imgW="1066800" imgH="4318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3663950"/>
                        <a:ext cx="2065337" cy="8731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1" name="TextBox 7"/>
          <p:cNvSpPr txBox="1">
            <a:spLocks noChangeArrowheads="1"/>
          </p:cNvSpPr>
          <p:nvPr/>
        </p:nvSpPr>
        <p:spPr bwMode="auto">
          <a:xfrm>
            <a:off x="4906963" y="6221413"/>
            <a:ext cx="155733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For any </a:t>
            </a:r>
            <a:r>
              <a:rPr lang="en-US" sz="20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 </a:t>
            </a:r>
            <a:r>
              <a:rPr lang="en-US" sz="2000" b="0">
                <a:solidFill>
                  <a:srgbClr val="FF0000"/>
                </a:solidFill>
                <a:cs typeface="Arial" charset="0"/>
              </a:rPr>
              <a:t> 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1452" name="TextBox 9"/>
          <p:cNvSpPr txBox="1">
            <a:spLocks noChangeArrowheads="1"/>
          </p:cNvSpPr>
          <p:nvPr/>
        </p:nvSpPr>
        <p:spPr bwMode="auto">
          <a:xfrm>
            <a:off x="4541838" y="4602163"/>
            <a:ext cx="3411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No reflection from the load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3519488" y="4189413"/>
            <a:ext cx="904875" cy="6016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54" name="Group 14"/>
          <p:cNvGrpSpPr>
            <a:grpSpLocks/>
          </p:cNvGrpSpPr>
          <p:nvPr/>
        </p:nvGrpSpPr>
        <p:grpSpPr bwMode="auto">
          <a:xfrm>
            <a:off x="425450" y="2992438"/>
            <a:ext cx="463550" cy="468312"/>
            <a:chOff x="373294" y="2733125"/>
            <a:chExt cx="464906" cy="467275"/>
          </a:xfrm>
        </p:grpSpPr>
        <p:sp>
          <p:nvSpPr>
            <p:cNvPr id="11" name="Oval 10"/>
            <p:cNvSpPr/>
            <p:nvPr/>
          </p:nvSpPr>
          <p:spPr>
            <a:xfrm>
              <a:off x="381255" y="2742629"/>
              <a:ext cx="456945" cy="45777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sp>
          <p:nvSpPr>
            <p:cNvPr id="61460" name="TextBox 12"/>
            <p:cNvSpPr txBox="1">
              <a:spLocks noChangeArrowheads="1"/>
            </p:cNvSpPr>
            <p:nvPr/>
          </p:nvSpPr>
          <p:spPr bwMode="auto">
            <a:xfrm>
              <a:off x="373294" y="2733125"/>
              <a:ext cx="4315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Calibri" pitchFamily="34" charset="0"/>
                </a:rPr>
                <a:t> A</a:t>
              </a:r>
            </a:p>
          </p:txBody>
        </p:sp>
      </p:grp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0" y="144855"/>
            <a:ext cx="9143999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3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Matched Load, Short-circuit Load, and Open-circuit Load </a:t>
            </a:r>
            <a:endParaRPr lang="en-US" sz="25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grpSp>
        <p:nvGrpSpPr>
          <p:cNvPr id="61456" name="Group 16"/>
          <p:cNvGrpSpPr>
            <a:grpSpLocks/>
          </p:cNvGrpSpPr>
          <p:nvPr/>
        </p:nvGrpSpPr>
        <p:grpSpPr bwMode="auto">
          <a:xfrm>
            <a:off x="2079625" y="935645"/>
            <a:ext cx="4980415" cy="1864266"/>
            <a:chOff x="1908916" y="1243793"/>
            <a:chExt cx="4981433" cy="1865312"/>
          </a:xfrm>
        </p:grpSpPr>
        <p:graphicFrame>
          <p:nvGraphicFramePr>
            <p:cNvPr id="6144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6824674"/>
                </p:ext>
              </p:extLst>
            </p:nvPr>
          </p:nvGraphicFramePr>
          <p:xfrm>
            <a:off x="2165949" y="1243793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76" name="Visio" r:id="rId5" imgW="5688360" imgH="2246103" progId="Visio.Drawing.11">
                    <p:embed/>
                  </p:oleObj>
                </mc:Choice>
                <mc:Fallback>
                  <p:oleObj name="Visio" r:id="rId5" imgW="5688360" imgH="2246103" progId="Visio.Drawing.11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5949" y="1243793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ight Arrow 18"/>
            <p:cNvSpPr/>
            <p:nvPr/>
          </p:nvSpPr>
          <p:spPr>
            <a:xfrm>
              <a:off x="2679011" y="2690210"/>
              <a:ext cx="658947" cy="20172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61447" name="Object 7"/>
            <p:cNvGraphicFramePr>
              <a:graphicFrameLocks noChangeAspect="1"/>
            </p:cNvGraphicFramePr>
            <p:nvPr/>
          </p:nvGraphicFramePr>
          <p:xfrm>
            <a:off x="1908916" y="2595136"/>
            <a:ext cx="660400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77" name="Equation" r:id="rId7" imgW="444114" imgH="253780" progId="">
                    <p:embed/>
                  </p:oleObj>
                </mc:Choice>
                <mc:Fallback>
                  <p:oleObj name="Equation" r:id="rId7" imgW="444114" imgH="253780" progId="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8916" y="2595136"/>
                          <a:ext cx="660400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4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715787"/>
              </p:ext>
            </p:extLst>
          </p:nvPr>
        </p:nvGraphicFramePr>
        <p:xfrm>
          <a:off x="4421188" y="5651500"/>
          <a:ext cx="18796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8" name="Equation" r:id="rId9" imgW="1040948" imgH="253890" progId="">
                  <p:embed/>
                </p:oleObj>
              </mc:Choice>
              <mc:Fallback>
                <p:oleObj name="Equation" r:id="rId9" imgW="1040948" imgH="25389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5651500"/>
                        <a:ext cx="1879600" cy="4587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1296988" y="5067300"/>
          <a:ext cx="238601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9" name="Equation" r:id="rId11" imgW="1231366" imgH="710891" progId="">
                  <p:embed/>
                </p:oleObj>
              </mc:Choice>
              <mc:Fallback>
                <p:oleObj name="Equation" r:id="rId11" imgW="1231366" imgH="710891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5067300"/>
                        <a:ext cx="2386012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TextBox 4"/>
          <p:cNvSpPr txBox="1">
            <a:spLocks noChangeArrowheads="1"/>
          </p:cNvSpPr>
          <p:nvPr/>
        </p:nvSpPr>
        <p:spPr bwMode="auto">
          <a:xfrm>
            <a:off x="838200" y="812800"/>
            <a:ext cx="338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latin typeface="Calibri" pitchFamily="34" charset="0"/>
              </a:rPr>
              <a:t>Short circuit load: (</a:t>
            </a:r>
            <a:r>
              <a:rPr lang="en-US" sz="2400" b="0" i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i="1" baseline="-2500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b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latin typeface="Calibri" pitchFamily="34" charset="0"/>
              </a:rPr>
              <a:t>)</a:t>
            </a: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18681"/>
              </p:ext>
            </p:extLst>
          </p:nvPr>
        </p:nvGraphicFramePr>
        <p:xfrm>
          <a:off x="561975" y="1314450"/>
          <a:ext cx="392271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7" name="Equation" r:id="rId3" imgW="2565360" imgH="761760" progId="Equation.DSMT4">
                  <p:embed/>
                </p:oleObj>
              </mc:Choice>
              <mc:Fallback>
                <p:oleObj name="Equation" r:id="rId3" imgW="2565360" imgH="76176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1314450"/>
                        <a:ext cx="3922713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8" name="TextBox 6"/>
          <p:cNvSpPr txBox="1">
            <a:spLocks noChangeArrowheads="1"/>
          </p:cNvSpPr>
          <p:nvPr/>
        </p:nvSpPr>
        <p:spPr bwMode="auto">
          <a:xfrm>
            <a:off x="2787651" y="3043115"/>
            <a:ext cx="2306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FF0000"/>
                </a:solidFill>
                <a:cs typeface="Arial" charset="0"/>
              </a:rPr>
              <a:t>Always imaginary!</a:t>
            </a:r>
            <a:endParaRPr lang="en-US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2479" name="TextBox 8"/>
          <p:cNvSpPr txBox="1">
            <a:spLocks noChangeArrowheads="1"/>
          </p:cNvSpPr>
          <p:nvPr/>
        </p:nvSpPr>
        <p:spPr bwMode="auto">
          <a:xfrm>
            <a:off x="306388" y="2737642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Note: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2928938" y="2670967"/>
            <a:ext cx="381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481" name="Group 10"/>
          <p:cNvGrpSpPr>
            <a:grpSpLocks/>
          </p:cNvGrpSpPr>
          <p:nvPr/>
        </p:nvGrpSpPr>
        <p:grpSpPr bwMode="auto">
          <a:xfrm>
            <a:off x="381000" y="812800"/>
            <a:ext cx="457200" cy="461963"/>
            <a:chOff x="381000" y="2738735"/>
            <a:chExt cx="457200" cy="461665"/>
          </a:xfrm>
        </p:grpSpPr>
        <p:sp>
          <p:nvSpPr>
            <p:cNvPr id="12" name="Oval 11"/>
            <p:cNvSpPr/>
            <p:nvPr/>
          </p:nvSpPr>
          <p:spPr>
            <a:xfrm>
              <a:off x="381000" y="2743495"/>
              <a:ext cx="457200" cy="456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sp>
          <p:nvSpPr>
            <p:cNvPr id="62488" name="TextBox 12"/>
            <p:cNvSpPr txBox="1">
              <a:spLocks noChangeArrowheads="1"/>
            </p:cNvSpPr>
            <p:nvPr/>
          </p:nvSpPr>
          <p:spPr bwMode="auto">
            <a:xfrm>
              <a:off x="431299" y="2738735"/>
              <a:ext cx="362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Calibri" pitchFamily="34" charset="0"/>
                </a:rPr>
                <a:t>B</a:t>
              </a:r>
            </a:p>
          </p:txBody>
        </p:sp>
      </p:grpSp>
      <p:graphicFrame>
        <p:nvGraphicFramePr>
          <p:cNvPr id="624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549422"/>
              </p:ext>
            </p:extLst>
          </p:nvPr>
        </p:nvGraphicFramePr>
        <p:xfrm>
          <a:off x="1193800" y="2601545"/>
          <a:ext cx="129222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8" name="Equation" r:id="rId5" imgW="736280" imgH="444307" progId="">
                  <p:embed/>
                </p:oleObj>
              </mc:Choice>
              <mc:Fallback>
                <p:oleObj name="Equation" r:id="rId5" imgW="736280" imgH="444307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2601545"/>
                        <a:ext cx="1292225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156955"/>
              </p:ext>
            </p:extLst>
          </p:nvPr>
        </p:nvGraphicFramePr>
        <p:xfrm>
          <a:off x="5562600" y="2097088"/>
          <a:ext cx="16287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9" name="Equation" r:id="rId7" imgW="1040948" imgH="253890" progId="">
                  <p:embed/>
                </p:oleObj>
              </mc:Choice>
              <mc:Fallback>
                <p:oleObj name="Equation" r:id="rId7" imgW="1040948" imgH="25389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097088"/>
                        <a:ext cx="16287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2" name="TextBox 18"/>
          <p:cNvSpPr txBox="1">
            <a:spLocks noChangeArrowheads="1"/>
          </p:cNvSpPr>
          <p:nvPr/>
        </p:nvSpPr>
        <p:spPr bwMode="auto">
          <a:xfrm>
            <a:off x="5178425" y="5851525"/>
            <a:ext cx="2974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400080"/>
                </a:solidFill>
                <a:cs typeface="Arial" charset="0"/>
              </a:rPr>
              <a:t>S.C. can become an O.C. with a  </a:t>
            </a:r>
            <a:r>
              <a:rPr lang="en-US" b="0" i="1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b="0" i="1" baseline="-25000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</a:t>
            </a:r>
            <a:r>
              <a:rPr lang="en-US" b="0">
                <a:solidFill>
                  <a:srgbClr val="40008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/4 </a:t>
            </a:r>
            <a:r>
              <a:rPr lang="en-US" b="0">
                <a:solidFill>
                  <a:srgbClr val="400080"/>
                </a:solidFill>
                <a:cs typeface="Arial" charset="0"/>
                <a:sym typeface="Symbol" pitchFamily="18" charset="2"/>
              </a:rPr>
              <a:t>trans. line </a:t>
            </a:r>
            <a:endParaRPr lang="en-US" b="0" baseline="-25000">
              <a:solidFill>
                <a:srgbClr val="400080"/>
              </a:solidFill>
              <a:cs typeface="Arial" charset="0"/>
            </a:endParaRP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533400" y="3467100"/>
          <a:ext cx="50292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0" name="Visio" r:id="rId9" imgW="5684215" imgH="3833470" progId="Visio.Drawing.11">
                  <p:embed/>
                </p:oleObj>
              </mc:Choice>
              <mc:Fallback>
                <p:oleObj name="Visio" r:id="rId9" imgW="5684215" imgH="3833470" progId="Visio.Drawing.11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67100"/>
                        <a:ext cx="50292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2575" y="9326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Short-circuit Load → Inductor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624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48286"/>
              </p:ext>
            </p:extLst>
          </p:nvPr>
        </p:nvGraphicFramePr>
        <p:xfrm>
          <a:off x="5172075" y="580568"/>
          <a:ext cx="3763962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1" name="Visio" r:id="rId11" imgW="5688360" imgH="2246103" progId="Visio.Drawing.11">
                  <p:embed/>
                </p:oleObj>
              </mc:Choice>
              <mc:Fallback>
                <p:oleObj name="Visio" r:id="rId11" imgW="5688360" imgH="2246103" progId="Visio.Drawing.11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580568"/>
                        <a:ext cx="3763962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10800000">
            <a:off x="2533650" y="4933950"/>
            <a:ext cx="2638425" cy="1000125"/>
          </a:xfrm>
          <a:prstGeom prst="straightConnector1">
            <a:avLst/>
          </a:prstGeom>
          <a:ln>
            <a:solidFill>
              <a:srgbClr val="4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1962150" y="4572000"/>
            <a:ext cx="104775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4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625206"/>
              </p:ext>
            </p:extLst>
          </p:nvPr>
        </p:nvGraphicFramePr>
        <p:xfrm>
          <a:off x="5851525" y="2719388"/>
          <a:ext cx="24336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2" name="Equation" r:id="rId13" imgW="2387520" imgH="1015920" progId="Equation.DSMT4">
                  <p:embed/>
                </p:oleObj>
              </mc:Choice>
              <mc:Fallback>
                <p:oleObj name="Equation" r:id="rId13" imgW="2387520" imgH="101592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525" y="2719388"/>
                        <a:ext cx="24336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Short-circuit </a:t>
            </a:r>
            <a:r>
              <a:rPr lang="en-US" sz="2500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Load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763" y="844550"/>
            <a:ext cx="35814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Open-circuit Load → Capacitor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73" y="1015773"/>
            <a:ext cx="3400425" cy="1190625"/>
          </a:xfrm>
          <a:prstGeom prst="rect">
            <a:avLst/>
          </a:prstGeom>
        </p:spPr>
      </p:pic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81385"/>
              </p:ext>
            </p:extLst>
          </p:nvPr>
        </p:nvGraphicFramePr>
        <p:xfrm>
          <a:off x="849313" y="2493963"/>
          <a:ext cx="3200400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8" name="Equation" r:id="rId4" imgW="3200400" imgH="3454200" progId="Equation.DSMT4">
                  <p:embed/>
                </p:oleObj>
              </mc:Choice>
              <mc:Fallback>
                <p:oleObj name="Equation" r:id="rId4" imgW="3200400" imgH="345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9313" y="2493963"/>
                        <a:ext cx="3200400" cy="345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0200" y="277813"/>
            <a:ext cx="35814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71788" y="1482725"/>
            <a:ext cx="393700" cy="4635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6" name="Rectangle 15"/>
          <p:cNvSpPr/>
          <p:nvPr/>
        </p:nvSpPr>
        <p:spPr>
          <a:xfrm>
            <a:off x="1520825" y="1473200"/>
            <a:ext cx="427038" cy="4619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/>
          </p:nvPr>
        </p:nvGraphicFramePr>
        <p:xfrm>
          <a:off x="369888" y="1401763"/>
          <a:ext cx="35321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19" name="Equation" r:id="rId3" imgW="1422400" imgH="254000" progId="Equation.DSMT4">
                  <p:embed/>
                </p:oleObj>
              </mc:Choice>
              <mc:Fallback>
                <p:oleObj name="Equation" r:id="rId3" imgW="1422400" imgH="254000" progId="Equation.DSMT4">
                  <p:embed/>
                  <p:pic>
                    <p:nvPicPr>
                      <p:cNvPr id="522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401763"/>
                        <a:ext cx="3532187" cy="6270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2" name="Group 19"/>
          <p:cNvGrpSpPr>
            <a:grpSpLocks/>
          </p:cNvGrpSpPr>
          <p:nvPr/>
        </p:nvGrpSpPr>
        <p:grpSpPr bwMode="auto">
          <a:xfrm>
            <a:off x="5005388" y="1136650"/>
            <a:ext cx="3943350" cy="2224088"/>
            <a:chOff x="5005449" y="1137063"/>
            <a:chExt cx="3943350" cy="2223902"/>
          </a:xfrm>
        </p:grpSpPr>
        <p:graphicFrame>
          <p:nvGraphicFramePr>
            <p:cNvPr id="52227" name="Object 3"/>
            <p:cNvGraphicFramePr>
              <a:graphicFrameLocks noChangeAspect="1"/>
            </p:cNvGraphicFramePr>
            <p:nvPr/>
          </p:nvGraphicFramePr>
          <p:xfrm>
            <a:off x="5005449" y="1665515"/>
            <a:ext cx="3943350" cy="169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20" name="Visio" r:id="rId5" imgW="4651290" imgH="2002137" progId="Visio.Drawing.11">
                    <p:embed/>
                  </p:oleObj>
                </mc:Choice>
                <mc:Fallback>
                  <p:oleObj name="Visio" r:id="rId5" imgW="4651290" imgH="2002137" progId="Visio.Drawing.11">
                    <p:embed/>
                    <p:pic>
                      <p:nvPicPr>
                        <p:cNvPr id="5222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5449" y="1665515"/>
                          <a:ext cx="3943350" cy="169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40" name="TextBox 6"/>
            <p:cNvSpPr txBox="1">
              <a:spLocks noChangeArrowheads="1"/>
            </p:cNvSpPr>
            <p:nvPr/>
          </p:nvSpPr>
          <p:spPr bwMode="auto">
            <a:xfrm>
              <a:off x="5403273" y="1137063"/>
              <a:ext cx="35388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42950"/>
              <a:r>
                <a:rPr lang="en-US" b="0">
                  <a:solidFill>
                    <a:srgbClr val="007FBF"/>
                  </a:solidFill>
                  <a:cs typeface="Arial" charset="0"/>
                </a:rPr>
                <a:t>Terminating impedance (load)</a:t>
              </a:r>
              <a:endParaRPr lang="en-US" b="0" baseline="-25000">
                <a:solidFill>
                  <a:srgbClr val="007FBF"/>
                </a:solidFill>
                <a:cs typeface="Arial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8142378" y="1894234"/>
              <a:ext cx="685743" cy="76200"/>
            </a:xfrm>
            <a:prstGeom prst="straightConnector1">
              <a:avLst/>
            </a:prstGeom>
            <a:ln w="19050">
              <a:solidFill>
                <a:srgbClr val="007F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233" name="TextBox 13"/>
          <p:cNvSpPr txBox="1">
            <a:spLocks noChangeArrowheads="1"/>
          </p:cNvSpPr>
          <p:nvPr/>
        </p:nvSpPr>
        <p:spPr bwMode="auto">
          <a:xfrm>
            <a:off x="3657600" y="3429000"/>
            <a:ext cx="258445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voltage wave propagating in  negative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direction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2234" name="TextBox 14"/>
          <p:cNvSpPr txBox="1">
            <a:spLocks noChangeArrowheads="1"/>
          </p:cNvSpPr>
          <p:nvPr/>
        </p:nvSpPr>
        <p:spPr bwMode="auto">
          <a:xfrm>
            <a:off x="914400" y="25908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voltage wave propagating in  positive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direction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0.</a:t>
            </a:r>
            <a:endParaRPr lang="en-US" sz="1600" b="0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2903538" y="2370137"/>
            <a:ext cx="1409700" cy="7080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627188" y="2205038"/>
            <a:ext cx="4572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0" y="113010"/>
            <a:ext cx="907853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1. Voltage, Current and Input Impedance of A Terminated Line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/>
          </p:nvPr>
        </p:nvGraphicFramePr>
        <p:xfrm>
          <a:off x="517147" y="3983038"/>
          <a:ext cx="2601082" cy="1773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21" name="Equation" r:id="rId7" imgW="2234880" imgH="1523880" progId="Equation.DSMT4">
                  <p:embed/>
                </p:oleObj>
              </mc:Choice>
              <mc:Fallback>
                <p:oleObj name="Equation" r:id="rId7" imgW="2234880" imgH="152388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7147" y="3983038"/>
                        <a:ext cx="2601082" cy="1773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86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52463" y="92075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Transmission Line Stub Equivalence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88420" name="Picture 4" descr="Modeling Loads and Transmission 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4" y="820737"/>
            <a:ext cx="4238625" cy="564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5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61815" y="101993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i="1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Z</a:t>
            </a:r>
            <a:r>
              <a:rPr lang="en-US" sz="2500" u="sng" baseline="-250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0</a:t>
            </a: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 from Short and Open Circuit Tests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508941"/>
              </p:ext>
            </p:extLst>
          </p:nvPr>
        </p:nvGraphicFramePr>
        <p:xfrm>
          <a:off x="631825" y="982663"/>
          <a:ext cx="47117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16" name="Equation" r:id="rId3" imgW="4711680" imgH="3149280" progId="Equation.DSMT4">
                  <p:embed/>
                </p:oleObj>
              </mc:Choice>
              <mc:Fallback>
                <p:oleObj name="Equation" r:id="rId3" imgW="4711680" imgH="3149280" progId="Equation.DSMT4">
                  <p:embed/>
                  <p:pic>
                    <p:nvPicPr>
                      <p:cNvPr id="3" name="개체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825" y="982663"/>
                        <a:ext cx="47117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3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9412" y="243279"/>
            <a:ext cx="85725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2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Short-open test of a transmission line</a:t>
            </a:r>
          </a:p>
          <a:p>
            <a:pPr>
              <a:lnSpc>
                <a:spcPct val="150000"/>
              </a:lnSpc>
            </a:pP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MHz, transmission line length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 m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Open-circuit input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 ; Short-circuit input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69 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(Answer)</a:t>
            </a:r>
            <a:endParaRPr lang="ko-KR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92373"/>
              </p:ext>
            </p:extLst>
          </p:nvPr>
        </p:nvGraphicFramePr>
        <p:xfrm>
          <a:off x="647700" y="3052763"/>
          <a:ext cx="5867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7" name="Equation" r:id="rId3" imgW="5867280" imgH="3504960" progId="Equation.DSMT4">
                  <p:embed/>
                </p:oleObj>
              </mc:Choice>
              <mc:Fallback>
                <p:oleObj name="Equation" r:id="rId3" imgW="5867280" imgH="3504960" progId="Equation.DSMT4">
                  <p:embed/>
                  <p:pic>
                    <p:nvPicPr>
                      <p:cNvPr id="8" name="개체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700" y="3052763"/>
                        <a:ext cx="5867400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29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47426" y="184976"/>
            <a:ext cx="815975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Using Transmission Lines to Synthesize Loads</a:t>
            </a:r>
          </a:p>
        </p:txBody>
      </p:sp>
      <p:pic>
        <p:nvPicPr>
          <p:cNvPr id="203778" name="Picture 4" descr="lpf_steppe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5072" y="2006222"/>
            <a:ext cx="5464458" cy="275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79" name="Text Box 5"/>
          <p:cNvSpPr txBox="1">
            <a:spLocks noChangeArrowheads="1"/>
          </p:cNvSpPr>
          <p:nvPr/>
        </p:nvSpPr>
        <p:spPr bwMode="auto">
          <a:xfrm>
            <a:off x="1573213" y="5153025"/>
            <a:ext cx="6869112" cy="663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0">
                <a:solidFill>
                  <a:srgbClr val="0000FF"/>
                </a:solidFill>
                <a:latin typeface="Calibri" pitchFamily="34" charset="0"/>
              </a:rPr>
              <a:t>A microwave filter constructed from microstrip.</a:t>
            </a:r>
            <a:endParaRPr lang="en-US" sz="2400" b="0">
              <a:latin typeface="Calibri" pitchFamily="34" charset="0"/>
            </a:endParaRPr>
          </a:p>
        </p:txBody>
      </p:sp>
      <p:sp>
        <p:nvSpPr>
          <p:cNvPr id="203780" name="TextBox 22"/>
          <p:cNvSpPr txBox="1">
            <a:spLocks noChangeArrowheads="1"/>
          </p:cNvSpPr>
          <p:nvPr/>
        </p:nvSpPr>
        <p:spPr bwMode="auto">
          <a:xfrm>
            <a:off x="2265363" y="1371600"/>
            <a:ext cx="4787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latin typeface="Calibri" pitchFamily="34" charset="0"/>
              </a:rPr>
              <a:t>This is very useful is microwave engineering.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105498"/>
            <a:ext cx="7447873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300 MHz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line: length = 0.1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ko-KR" sz="2000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equivalent capacitance of an open-circuit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equivalent inductance of a short-circuit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544547"/>
              </p:ext>
            </p:extLst>
          </p:nvPr>
        </p:nvGraphicFramePr>
        <p:xfrm>
          <a:off x="546100" y="3109912"/>
          <a:ext cx="60071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87" name="Equation" r:id="rId3" imgW="6006960" imgH="3429000" progId="Equation.DSMT4">
                  <p:embed/>
                </p:oleObj>
              </mc:Choice>
              <mc:Fallback>
                <p:oleObj name="Equation" r:id="rId3" imgW="6006960" imgH="342900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100" y="3109912"/>
                        <a:ext cx="60071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32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495300" y="1409700"/>
          <a:ext cx="3268663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1" name="Equation" r:id="rId3" imgW="1777229" imgH="482391" progId="">
                  <p:embed/>
                </p:oleObj>
              </mc:Choice>
              <mc:Fallback>
                <p:oleObj name="Equation" r:id="rId3" imgW="1777229" imgH="482391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09700"/>
                        <a:ext cx="3268663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808380"/>
              </p:ext>
            </p:extLst>
          </p:nvPr>
        </p:nvGraphicFramePr>
        <p:xfrm>
          <a:off x="977900" y="2593543"/>
          <a:ext cx="2280729" cy="72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2" name="Equation" r:id="rId5" imgW="1485900" imgH="469900" progId="">
                  <p:embed/>
                </p:oleObj>
              </mc:Choice>
              <mc:Fallback>
                <p:oleObj name="Equation" r:id="rId5" imgW="1485900" imgH="469900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593543"/>
                        <a:ext cx="2280729" cy="72271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335990"/>
              </p:ext>
            </p:extLst>
          </p:nvPr>
        </p:nvGraphicFramePr>
        <p:xfrm>
          <a:off x="717550" y="3543927"/>
          <a:ext cx="3113394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3" name="Equation" r:id="rId7" imgW="1256755" imgH="482391" progId="">
                  <p:embed/>
                </p:oleObj>
              </mc:Choice>
              <mc:Fallback>
                <p:oleObj name="Equation" r:id="rId7" imgW="1256755" imgH="482391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43927"/>
                        <a:ext cx="3113394" cy="1195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8" name="Object 10"/>
          <p:cNvGraphicFramePr>
            <a:graphicFrameLocks noChangeAspect="1"/>
          </p:cNvGraphicFramePr>
          <p:nvPr/>
        </p:nvGraphicFramePr>
        <p:xfrm>
          <a:off x="5260975" y="3027363"/>
          <a:ext cx="251301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4" name="Equation" r:id="rId9" imgW="1346200" imgH="685800" progId="">
                  <p:embed/>
                </p:oleObj>
              </mc:Choice>
              <mc:Fallback>
                <p:oleObj name="Equation" r:id="rId9" imgW="1346200" imgH="685800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3027363"/>
                        <a:ext cx="2513013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4699" y="89762"/>
            <a:ext cx="7872413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4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Quarter-</a:t>
            </a: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w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ave </a:t>
            </a:r>
            <a:r>
              <a:rPr lang="en-US" sz="25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Transformer</a:t>
            </a:r>
          </a:p>
        </p:txBody>
      </p:sp>
      <p:graphicFrame>
        <p:nvGraphicFramePr>
          <p:cNvPr id="686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234935"/>
              </p:ext>
            </p:extLst>
          </p:nvPr>
        </p:nvGraphicFramePr>
        <p:xfrm>
          <a:off x="1743668" y="5063494"/>
          <a:ext cx="1632536" cy="1200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5" name="Equation" r:id="rId11" imgW="622300" imgH="457200" progId="">
                  <p:embed/>
                </p:oleObj>
              </mc:Choice>
              <mc:Fallback>
                <p:oleObj name="Equation" r:id="rId11" imgW="622300" imgH="45720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668" y="5063494"/>
                        <a:ext cx="1632536" cy="120082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2" name="TextBox 9"/>
          <p:cNvSpPr txBox="1">
            <a:spLocks noChangeArrowheads="1"/>
          </p:cNvSpPr>
          <p:nvPr/>
        </p:nvSpPr>
        <p:spPr bwMode="auto">
          <a:xfrm>
            <a:off x="977900" y="4902200"/>
            <a:ext cx="420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CC"/>
                </a:solidFill>
                <a:latin typeface="Calibri" pitchFamily="34" charset="0"/>
              </a:rPr>
              <a:t>so</a:t>
            </a:r>
          </a:p>
        </p:txBody>
      </p:sp>
      <p:graphicFrame>
        <p:nvGraphicFramePr>
          <p:cNvPr id="686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399082"/>
              </p:ext>
            </p:extLst>
          </p:nvPr>
        </p:nvGraphicFramePr>
        <p:xfrm>
          <a:off x="5619750" y="5676900"/>
          <a:ext cx="22002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96" name="Equation" r:id="rId13" imgW="939800" imgH="279400" progId="">
                  <p:embed/>
                </p:oleObj>
              </mc:Choice>
              <mc:Fallback>
                <p:oleObj name="Equation" r:id="rId13" imgW="939800" imgH="27940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676900"/>
                        <a:ext cx="2200275" cy="6524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3" name="TextBox 11"/>
          <p:cNvSpPr txBox="1">
            <a:spLocks noChangeArrowheads="1"/>
          </p:cNvSpPr>
          <p:nvPr/>
        </p:nvSpPr>
        <p:spPr bwMode="auto">
          <a:xfrm>
            <a:off x="6361039" y="5170450"/>
            <a:ext cx="846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CC"/>
                </a:solidFill>
                <a:latin typeface="Calibri" pitchFamily="34" charset="0"/>
              </a:rPr>
              <a:t>Hence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69440" y="4369982"/>
            <a:ext cx="2933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This requires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0" dirty="0" smtClean="0"/>
              <a:t> to be real.</a:t>
            </a:r>
            <a:endParaRPr lang="en-US" b="0" dirty="0"/>
          </a:p>
        </p:txBody>
      </p:sp>
      <p:grpSp>
        <p:nvGrpSpPr>
          <p:cNvPr id="53" name="Group 52"/>
          <p:cNvGrpSpPr/>
          <p:nvPr/>
        </p:nvGrpSpPr>
        <p:grpSpPr>
          <a:xfrm>
            <a:off x="4394579" y="1244008"/>
            <a:ext cx="3866912" cy="1349535"/>
            <a:chOff x="4394579" y="1244008"/>
            <a:chExt cx="3866912" cy="1349535"/>
          </a:xfrm>
        </p:grpSpPr>
        <p:sp>
          <p:nvSpPr>
            <p:cNvPr id="14" name="Can 13"/>
            <p:cNvSpPr/>
            <p:nvPr/>
          </p:nvSpPr>
          <p:spPr>
            <a:xfrm rot="16200000">
              <a:off x="6310427" y="345557"/>
              <a:ext cx="159489" cy="1956391"/>
            </a:xfrm>
            <a:prstGeom prst="can">
              <a:avLst>
                <a:gd name="adj" fmla="val 33992"/>
              </a:avLst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an 14"/>
            <p:cNvSpPr/>
            <p:nvPr/>
          </p:nvSpPr>
          <p:spPr>
            <a:xfrm rot="16200000">
              <a:off x="6313972" y="997688"/>
              <a:ext cx="159489" cy="1956391"/>
            </a:xfrm>
            <a:prstGeom prst="can">
              <a:avLst>
                <a:gd name="adj" fmla="val 33992"/>
              </a:avLst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7384225" y="1318437"/>
              <a:ext cx="478461" cy="53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61279" y="1975884"/>
              <a:ext cx="482476" cy="91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7762165" y="1402308"/>
              <a:ext cx="170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7750792" y="1895903"/>
              <a:ext cx="170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485315" y="1456661"/>
              <a:ext cx="776176" cy="38277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59246" y="1452851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i="1" baseline="-25000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415051" y="1320712"/>
              <a:ext cx="997926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394579" y="1989452"/>
              <a:ext cx="104569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590774" y="1455125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b="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14774" y="1450576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baseline="-25000" dirty="0" smtClean="0">
                  <a:latin typeface="Times New Roman" pitchFamily="18" charset="0"/>
                  <a:cs typeface="Times New Roman" pitchFamily="18" charset="0"/>
                </a:rPr>
                <a:t>0T</a:t>
              </a:r>
              <a:endParaRPr lang="en-US" b="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Right Arrow 48"/>
            <p:cNvSpPr/>
            <p:nvPr/>
          </p:nvSpPr>
          <p:spPr>
            <a:xfrm>
              <a:off x="5178055" y="2211570"/>
              <a:ext cx="489098" cy="12759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36848" y="2224211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err="1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b="0" i="1" baseline="-25000" dirty="0" err="1" smtClean="0">
                  <a:latin typeface="Times New Roman" pitchFamily="18" charset="0"/>
                  <a:cs typeface="Times New Roman" pitchFamily="18" charset="0"/>
                </a:rPr>
                <a:t>in</a:t>
              </a:r>
              <a:endParaRPr lang="en-US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132354" cy="2977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quarter-wave transformer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propagation constant </a:t>
            </a:r>
            <a:r>
              <a:rPr lang="el-GR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rad/m and 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 with a source impedance of 75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length and characteristic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impedance of the quarter-wave transformer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91712"/>
              </p:ext>
            </p:extLst>
          </p:nvPr>
        </p:nvGraphicFramePr>
        <p:xfrm>
          <a:off x="459993" y="3395436"/>
          <a:ext cx="3429257" cy="2127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63" name="Equation" r:id="rId3" imgW="3111480" imgH="1930320" progId="Equation.DSMT4">
                  <p:embed/>
                </p:oleObj>
              </mc:Choice>
              <mc:Fallback>
                <p:oleObj name="Equation" r:id="rId3" imgW="3111480" imgH="193032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993" y="3395436"/>
                        <a:ext cx="3429257" cy="2127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3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258763" y="2676525"/>
          <a:ext cx="3175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3" name="Equation" r:id="rId3" imgW="1905000" imgH="279400" progId="">
                  <p:embed/>
                </p:oleObj>
              </mc:Choice>
              <mc:Fallback>
                <p:oleObj name="Equation" r:id="rId3" imgW="1905000" imgH="279400" progId="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2676525"/>
                        <a:ext cx="31750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252413" y="1357313"/>
          <a:ext cx="32480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4" name="Equation" r:id="rId5" imgW="2082800" imgH="584200" progId="">
                  <p:embed/>
                </p:oleObj>
              </mc:Choice>
              <mc:Fallback>
                <p:oleObj name="Equation" r:id="rId5" imgW="2082800" imgH="584200" progId="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1357313"/>
                        <a:ext cx="32480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578866"/>
              </p:ext>
            </p:extLst>
          </p:nvPr>
        </p:nvGraphicFramePr>
        <p:xfrm>
          <a:off x="340984" y="3313136"/>
          <a:ext cx="4302126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5" name="Equation" r:id="rId7" imgW="2514600" imgH="583920" progId="Equation.DSMT4">
                  <p:embed/>
                </p:oleObj>
              </mc:Choice>
              <mc:Fallback>
                <p:oleObj name="Equation" r:id="rId7" imgW="2514600" imgH="58392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84" y="3313136"/>
                        <a:ext cx="4302126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44439"/>
              </p:ext>
            </p:extLst>
          </p:nvPr>
        </p:nvGraphicFramePr>
        <p:xfrm>
          <a:off x="1503363" y="4729163"/>
          <a:ext cx="54229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6" name="Equation" r:id="rId9" imgW="2768600" imgH="431800" progId="">
                  <p:embed/>
                </p:oleObj>
              </mc:Choice>
              <mc:Fallback>
                <p:oleObj name="Equation" r:id="rId9" imgW="2768600" imgH="431800" progId="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729163"/>
                        <a:ext cx="5422900" cy="8826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3683" y="95931"/>
            <a:ext cx="7872413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5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Voltage </a:t>
            </a:r>
            <a:r>
              <a:rPr lang="en-US" sz="25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Standing Wave Ratio</a:t>
            </a: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4256088" y="906463"/>
          <a:ext cx="44418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7" name="Visio" r:id="rId11" imgW="5688360" imgH="2246103" progId="Visio.Drawing.11">
                  <p:embed/>
                </p:oleObj>
              </mc:Choice>
              <mc:Fallback>
                <p:oleObj name="Visio" r:id="rId11" imgW="5688360" imgH="2246103" progId="Visio.Drawing.11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906463"/>
                        <a:ext cx="444182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542234"/>
              </p:ext>
            </p:extLst>
          </p:nvPr>
        </p:nvGraphicFramePr>
        <p:xfrm>
          <a:off x="3489325" y="5724525"/>
          <a:ext cx="20145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8" name="Equation" r:id="rId13" imgW="1028700" imgH="469900" progId="">
                  <p:embed/>
                </p:oleObj>
              </mc:Choice>
              <mc:Fallback>
                <p:oleObj name="Equation" r:id="rId13" imgW="1028700" imgH="469900" progId="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325" y="5724525"/>
                        <a:ext cx="2014538" cy="9604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9649" name="Group 87"/>
          <p:cNvGrpSpPr>
            <a:grpSpLocks/>
          </p:cNvGrpSpPr>
          <p:nvPr/>
        </p:nvGrpSpPr>
        <p:grpSpPr bwMode="auto">
          <a:xfrm>
            <a:off x="5040313" y="2562225"/>
            <a:ext cx="3582987" cy="1914525"/>
            <a:chOff x="520" y="1060"/>
            <a:chExt cx="4570" cy="2403"/>
          </a:xfrm>
        </p:grpSpPr>
        <p:sp>
          <p:nvSpPr>
            <p:cNvPr id="69651" name="Line 12"/>
            <p:cNvSpPr>
              <a:spLocks noChangeShapeType="1"/>
            </p:cNvSpPr>
            <p:nvPr/>
          </p:nvSpPr>
          <p:spPr bwMode="auto">
            <a:xfrm>
              <a:off x="520" y="2839"/>
              <a:ext cx="457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1" name="Object 9"/>
            <p:cNvGraphicFramePr>
              <a:graphicFrameLocks noChangeAspect="1"/>
            </p:cNvGraphicFramePr>
            <p:nvPr/>
          </p:nvGraphicFramePr>
          <p:xfrm>
            <a:off x="4038" y="2924"/>
            <a:ext cx="129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39" name="Equation" r:id="rId15" imgW="126725" imgH="126725" progId="">
                    <p:embed/>
                  </p:oleObj>
                </mc:Choice>
                <mc:Fallback>
                  <p:oleObj name="Equation" r:id="rId15" imgW="126725" imgH="126725" progId="">
                    <p:embed/>
                    <p:pic>
                      <p:nvPicPr>
                        <p:cNvPr id="0" name="Picture 1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" y="2924"/>
                          <a:ext cx="129" cy="18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42" name="Object 10"/>
            <p:cNvGraphicFramePr>
              <a:graphicFrameLocks noChangeAspect="1"/>
            </p:cNvGraphicFramePr>
            <p:nvPr/>
          </p:nvGraphicFramePr>
          <p:xfrm>
            <a:off x="3557" y="1291"/>
            <a:ext cx="682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0" name="Equation" r:id="rId17" imgW="558558" imgH="253890" progId="">
                    <p:embed/>
                  </p:oleObj>
                </mc:Choice>
                <mc:Fallback>
                  <p:oleObj name="Equation" r:id="rId17" imgW="558558" imgH="253890" progId="">
                    <p:embed/>
                    <p:pic>
                      <p:nvPicPr>
                        <p:cNvPr id="0" name="Picture 1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7" y="1291"/>
                          <a:ext cx="682" cy="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2" name="Line 16"/>
            <p:cNvSpPr>
              <a:spLocks noChangeShapeType="1"/>
            </p:cNvSpPr>
            <p:nvPr/>
          </p:nvSpPr>
          <p:spPr bwMode="auto">
            <a:xfrm>
              <a:off x="1839" y="1436"/>
              <a:ext cx="18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3" name="Line 17"/>
            <p:cNvSpPr>
              <a:spLocks noChangeShapeType="1"/>
            </p:cNvSpPr>
            <p:nvPr/>
          </p:nvSpPr>
          <p:spPr bwMode="auto">
            <a:xfrm>
              <a:off x="1452" y="2041"/>
              <a:ext cx="2218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3" name="Object 11"/>
            <p:cNvGraphicFramePr>
              <a:graphicFrameLocks noChangeAspect="1"/>
            </p:cNvGraphicFramePr>
            <p:nvPr/>
          </p:nvGraphicFramePr>
          <p:xfrm>
            <a:off x="3748" y="1903"/>
            <a:ext cx="109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1" name="Equation" r:id="rId19" imgW="88707" imgH="164742" progId="">
                    <p:embed/>
                  </p:oleObj>
                </mc:Choice>
                <mc:Fallback>
                  <p:oleObj name="Equation" r:id="rId19" imgW="88707" imgH="164742" progId="">
                    <p:embed/>
                    <p:pic>
                      <p:nvPicPr>
                        <p:cNvPr id="0" name="Picture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8" y="1903"/>
                          <a:ext cx="109" cy="1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4" name="Line 19"/>
            <p:cNvSpPr>
              <a:spLocks noChangeShapeType="1"/>
            </p:cNvSpPr>
            <p:nvPr/>
          </p:nvSpPr>
          <p:spPr bwMode="auto">
            <a:xfrm>
              <a:off x="2565" y="2621"/>
              <a:ext cx="10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4" name="Object 12"/>
            <p:cNvGraphicFramePr>
              <a:graphicFrameLocks noChangeAspect="1"/>
            </p:cNvGraphicFramePr>
            <p:nvPr/>
          </p:nvGraphicFramePr>
          <p:xfrm>
            <a:off x="3556" y="2476"/>
            <a:ext cx="635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2" name="Equation" r:id="rId21" imgW="520474" imgH="253890" progId="">
                    <p:embed/>
                  </p:oleObj>
                </mc:Choice>
                <mc:Fallback>
                  <p:oleObj name="Equation" r:id="rId21" imgW="520474" imgH="253890" progId="">
                    <p:embed/>
                    <p:pic>
                      <p:nvPicPr>
                        <p:cNvPr id="0" name="Picture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6" y="2476"/>
                          <a:ext cx="635" cy="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5" name="Line 22"/>
            <p:cNvSpPr>
              <a:spLocks noChangeShapeType="1"/>
            </p:cNvSpPr>
            <p:nvPr/>
          </p:nvSpPr>
          <p:spPr bwMode="auto">
            <a:xfrm flipV="1">
              <a:off x="3654" y="1060"/>
              <a:ext cx="8" cy="21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5" name="Object 13"/>
            <p:cNvGraphicFramePr>
              <a:graphicFrameLocks noChangeAspect="1"/>
            </p:cNvGraphicFramePr>
            <p:nvPr/>
          </p:nvGraphicFramePr>
          <p:xfrm>
            <a:off x="4470" y="1603"/>
            <a:ext cx="496" cy="5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3" name="Equation" r:id="rId23" imgW="406048" imgH="494870" progId="">
                    <p:embed/>
                  </p:oleObj>
                </mc:Choice>
                <mc:Fallback>
                  <p:oleObj name="Equation" r:id="rId23" imgW="406048" imgH="494870" progId="">
                    <p:embed/>
                    <p:pic>
                      <p:nvPicPr>
                        <p:cNvPr id="0" name="Picture 1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0" y="1603"/>
                          <a:ext cx="496" cy="5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56" name="Freeform 35"/>
            <p:cNvSpPr>
              <a:spLocks/>
            </p:cNvSpPr>
            <p:nvPr/>
          </p:nvSpPr>
          <p:spPr bwMode="auto">
            <a:xfrm>
              <a:off x="698" y="1928"/>
              <a:ext cx="83" cy="206"/>
            </a:xfrm>
            <a:custGeom>
              <a:avLst/>
              <a:gdLst>
                <a:gd name="T0" fmla="*/ 0 w 83"/>
                <a:gd name="T1" fmla="*/ 206 h 206"/>
                <a:gd name="T2" fmla="*/ 37 w 83"/>
                <a:gd name="T3" fmla="*/ 100 h 206"/>
                <a:gd name="T4" fmla="*/ 83 w 83"/>
                <a:gd name="T5" fmla="*/ 0 h 206"/>
                <a:gd name="T6" fmla="*/ 0 60000 65536"/>
                <a:gd name="T7" fmla="*/ 0 60000 65536"/>
                <a:gd name="T8" fmla="*/ 0 60000 65536"/>
                <a:gd name="T9" fmla="*/ 0 w 83"/>
                <a:gd name="T10" fmla="*/ 0 h 206"/>
                <a:gd name="T11" fmla="*/ 83 w 83"/>
                <a:gd name="T12" fmla="*/ 206 h 2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06">
                  <a:moveTo>
                    <a:pt x="0" y="206"/>
                  </a:moveTo>
                  <a:lnTo>
                    <a:pt x="37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7" name="Freeform 36"/>
            <p:cNvSpPr>
              <a:spLocks/>
            </p:cNvSpPr>
            <p:nvPr/>
          </p:nvSpPr>
          <p:spPr bwMode="auto">
            <a:xfrm>
              <a:off x="781" y="1739"/>
              <a:ext cx="82" cy="189"/>
            </a:xfrm>
            <a:custGeom>
              <a:avLst/>
              <a:gdLst>
                <a:gd name="T0" fmla="*/ 0 w 82"/>
                <a:gd name="T1" fmla="*/ 189 h 189"/>
                <a:gd name="T2" fmla="*/ 37 w 82"/>
                <a:gd name="T3" fmla="*/ 89 h 189"/>
                <a:gd name="T4" fmla="*/ 82 w 82"/>
                <a:gd name="T5" fmla="*/ 0 h 189"/>
                <a:gd name="T6" fmla="*/ 0 60000 65536"/>
                <a:gd name="T7" fmla="*/ 0 60000 65536"/>
                <a:gd name="T8" fmla="*/ 0 60000 65536"/>
                <a:gd name="T9" fmla="*/ 0 w 82"/>
                <a:gd name="T10" fmla="*/ 0 h 189"/>
                <a:gd name="T11" fmla="*/ 82 w 82"/>
                <a:gd name="T12" fmla="*/ 189 h 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189">
                  <a:moveTo>
                    <a:pt x="0" y="189"/>
                  </a:moveTo>
                  <a:lnTo>
                    <a:pt x="37" y="89"/>
                  </a:lnTo>
                  <a:lnTo>
                    <a:pt x="82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8" name="Freeform 37"/>
            <p:cNvSpPr>
              <a:spLocks/>
            </p:cNvSpPr>
            <p:nvPr/>
          </p:nvSpPr>
          <p:spPr bwMode="auto">
            <a:xfrm>
              <a:off x="863" y="1592"/>
              <a:ext cx="83" cy="147"/>
            </a:xfrm>
            <a:custGeom>
              <a:avLst/>
              <a:gdLst>
                <a:gd name="T0" fmla="*/ 0 w 83"/>
                <a:gd name="T1" fmla="*/ 147 h 147"/>
                <a:gd name="T2" fmla="*/ 46 w 83"/>
                <a:gd name="T3" fmla="*/ 71 h 147"/>
                <a:gd name="T4" fmla="*/ 83 w 83"/>
                <a:gd name="T5" fmla="*/ 0 h 147"/>
                <a:gd name="T6" fmla="*/ 0 60000 65536"/>
                <a:gd name="T7" fmla="*/ 0 60000 65536"/>
                <a:gd name="T8" fmla="*/ 0 60000 65536"/>
                <a:gd name="T9" fmla="*/ 0 w 83"/>
                <a:gd name="T10" fmla="*/ 0 h 147"/>
                <a:gd name="T11" fmla="*/ 83 w 83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47">
                  <a:moveTo>
                    <a:pt x="0" y="147"/>
                  </a:moveTo>
                  <a:lnTo>
                    <a:pt x="46" y="71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59" name="Freeform 38"/>
            <p:cNvSpPr>
              <a:spLocks/>
            </p:cNvSpPr>
            <p:nvPr/>
          </p:nvSpPr>
          <p:spPr bwMode="auto">
            <a:xfrm>
              <a:off x="946" y="1486"/>
              <a:ext cx="76" cy="106"/>
            </a:xfrm>
            <a:custGeom>
              <a:avLst/>
              <a:gdLst>
                <a:gd name="T0" fmla="*/ 0 w 76"/>
                <a:gd name="T1" fmla="*/ 106 h 106"/>
                <a:gd name="T2" fmla="*/ 38 w 76"/>
                <a:gd name="T3" fmla="*/ 47 h 106"/>
                <a:gd name="T4" fmla="*/ 53 w 76"/>
                <a:gd name="T5" fmla="*/ 23 h 106"/>
                <a:gd name="T6" fmla="*/ 76 w 76"/>
                <a:gd name="T7" fmla="*/ 0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106"/>
                <a:gd name="T14" fmla="*/ 76 w 76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106">
                  <a:moveTo>
                    <a:pt x="0" y="106"/>
                  </a:moveTo>
                  <a:lnTo>
                    <a:pt x="38" y="47"/>
                  </a:lnTo>
                  <a:lnTo>
                    <a:pt x="53" y="23"/>
                  </a:lnTo>
                  <a:lnTo>
                    <a:pt x="76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0" name="Freeform 39"/>
            <p:cNvSpPr>
              <a:spLocks/>
            </p:cNvSpPr>
            <p:nvPr/>
          </p:nvSpPr>
          <p:spPr bwMode="auto">
            <a:xfrm>
              <a:off x="1022" y="1439"/>
              <a:ext cx="82" cy="47"/>
            </a:xfrm>
            <a:custGeom>
              <a:avLst/>
              <a:gdLst>
                <a:gd name="T0" fmla="*/ 0 w 82"/>
                <a:gd name="T1" fmla="*/ 47 h 47"/>
                <a:gd name="T2" fmla="*/ 37 w 82"/>
                <a:gd name="T3" fmla="*/ 17 h 47"/>
                <a:gd name="T4" fmla="*/ 82 w 82"/>
                <a:gd name="T5" fmla="*/ 0 h 47"/>
                <a:gd name="T6" fmla="*/ 0 60000 65536"/>
                <a:gd name="T7" fmla="*/ 0 60000 65536"/>
                <a:gd name="T8" fmla="*/ 0 60000 65536"/>
                <a:gd name="T9" fmla="*/ 0 w 82"/>
                <a:gd name="T10" fmla="*/ 0 h 47"/>
                <a:gd name="T11" fmla="*/ 82 w 82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47">
                  <a:moveTo>
                    <a:pt x="0" y="47"/>
                  </a:moveTo>
                  <a:lnTo>
                    <a:pt x="37" y="17"/>
                  </a:lnTo>
                  <a:lnTo>
                    <a:pt x="82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1" name="Freeform 40"/>
            <p:cNvSpPr>
              <a:spLocks/>
            </p:cNvSpPr>
            <p:nvPr/>
          </p:nvSpPr>
          <p:spPr bwMode="auto">
            <a:xfrm>
              <a:off x="1104" y="1439"/>
              <a:ext cx="83" cy="11"/>
            </a:xfrm>
            <a:custGeom>
              <a:avLst/>
              <a:gdLst>
                <a:gd name="T0" fmla="*/ 0 w 83"/>
                <a:gd name="T1" fmla="*/ 0 h 11"/>
                <a:gd name="T2" fmla="*/ 38 w 83"/>
                <a:gd name="T3" fmla="*/ 0 h 11"/>
                <a:gd name="T4" fmla="*/ 83 w 83"/>
                <a:gd name="T5" fmla="*/ 11 h 11"/>
                <a:gd name="T6" fmla="*/ 0 60000 65536"/>
                <a:gd name="T7" fmla="*/ 0 60000 65536"/>
                <a:gd name="T8" fmla="*/ 0 60000 65536"/>
                <a:gd name="T9" fmla="*/ 0 w 83"/>
                <a:gd name="T10" fmla="*/ 0 h 11"/>
                <a:gd name="T11" fmla="*/ 83 w 8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">
                  <a:moveTo>
                    <a:pt x="0" y="0"/>
                  </a:moveTo>
                  <a:lnTo>
                    <a:pt x="38" y="0"/>
                  </a:lnTo>
                  <a:lnTo>
                    <a:pt x="83" y="1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2" name="Freeform 41"/>
            <p:cNvSpPr>
              <a:spLocks/>
            </p:cNvSpPr>
            <p:nvPr/>
          </p:nvSpPr>
          <p:spPr bwMode="auto">
            <a:xfrm>
              <a:off x="1187" y="1450"/>
              <a:ext cx="83" cy="59"/>
            </a:xfrm>
            <a:custGeom>
              <a:avLst/>
              <a:gdLst>
                <a:gd name="T0" fmla="*/ 0 w 83"/>
                <a:gd name="T1" fmla="*/ 0 h 59"/>
                <a:gd name="T2" fmla="*/ 38 w 83"/>
                <a:gd name="T3" fmla="*/ 24 h 59"/>
                <a:gd name="T4" fmla="*/ 83 w 83"/>
                <a:gd name="T5" fmla="*/ 59 h 59"/>
                <a:gd name="T6" fmla="*/ 0 60000 65536"/>
                <a:gd name="T7" fmla="*/ 0 60000 65536"/>
                <a:gd name="T8" fmla="*/ 0 60000 65536"/>
                <a:gd name="T9" fmla="*/ 0 w 83"/>
                <a:gd name="T10" fmla="*/ 0 h 59"/>
                <a:gd name="T11" fmla="*/ 83 w 83"/>
                <a:gd name="T12" fmla="*/ 59 h 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59">
                  <a:moveTo>
                    <a:pt x="0" y="0"/>
                  </a:moveTo>
                  <a:lnTo>
                    <a:pt x="38" y="24"/>
                  </a:lnTo>
                  <a:lnTo>
                    <a:pt x="83" y="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3" name="Freeform 42"/>
            <p:cNvSpPr>
              <a:spLocks/>
            </p:cNvSpPr>
            <p:nvPr/>
          </p:nvSpPr>
          <p:spPr bwMode="auto">
            <a:xfrm>
              <a:off x="1270" y="1509"/>
              <a:ext cx="83" cy="118"/>
            </a:xfrm>
            <a:custGeom>
              <a:avLst/>
              <a:gdLst>
                <a:gd name="T0" fmla="*/ 0 w 83"/>
                <a:gd name="T1" fmla="*/ 0 h 118"/>
                <a:gd name="T2" fmla="*/ 23 w 83"/>
                <a:gd name="T3" fmla="*/ 24 h 118"/>
                <a:gd name="T4" fmla="*/ 38 w 83"/>
                <a:gd name="T5" fmla="*/ 53 h 118"/>
                <a:gd name="T6" fmla="*/ 83 w 83"/>
                <a:gd name="T7" fmla="*/ 118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18"/>
                <a:gd name="T14" fmla="*/ 83 w 83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18">
                  <a:moveTo>
                    <a:pt x="0" y="0"/>
                  </a:moveTo>
                  <a:lnTo>
                    <a:pt x="23" y="24"/>
                  </a:lnTo>
                  <a:lnTo>
                    <a:pt x="38" y="53"/>
                  </a:lnTo>
                  <a:lnTo>
                    <a:pt x="83" y="118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4" name="Freeform 43"/>
            <p:cNvSpPr>
              <a:spLocks/>
            </p:cNvSpPr>
            <p:nvPr/>
          </p:nvSpPr>
          <p:spPr bwMode="auto">
            <a:xfrm>
              <a:off x="1353" y="1627"/>
              <a:ext cx="83" cy="159"/>
            </a:xfrm>
            <a:custGeom>
              <a:avLst/>
              <a:gdLst>
                <a:gd name="T0" fmla="*/ 0 w 83"/>
                <a:gd name="T1" fmla="*/ 0 h 159"/>
                <a:gd name="T2" fmla="*/ 38 w 83"/>
                <a:gd name="T3" fmla="*/ 77 h 159"/>
                <a:gd name="T4" fmla="*/ 83 w 83"/>
                <a:gd name="T5" fmla="*/ 159 h 159"/>
                <a:gd name="T6" fmla="*/ 0 60000 65536"/>
                <a:gd name="T7" fmla="*/ 0 60000 65536"/>
                <a:gd name="T8" fmla="*/ 0 60000 65536"/>
                <a:gd name="T9" fmla="*/ 0 w 83"/>
                <a:gd name="T10" fmla="*/ 0 h 159"/>
                <a:gd name="T11" fmla="*/ 83 w 83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59">
                  <a:moveTo>
                    <a:pt x="0" y="0"/>
                  </a:moveTo>
                  <a:lnTo>
                    <a:pt x="38" y="77"/>
                  </a:lnTo>
                  <a:lnTo>
                    <a:pt x="83" y="1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5" name="Freeform 44"/>
            <p:cNvSpPr>
              <a:spLocks/>
            </p:cNvSpPr>
            <p:nvPr/>
          </p:nvSpPr>
          <p:spPr bwMode="auto">
            <a:xfrm>
              <a:off x="1436" y="1786"/>
              <a:ext cx="83" cy="201"/>
            </a:xfrm>
            <a:custGeom>
              <a:avLst/>
              <a:gdLst>
                <a:gd name="T0" fmla="*/ 0 w 83"/>
                <a:gd name="T1" fmla="*/ 0 h 201"/>
                <a:gd name="T2" fmla="*/ 22 w 83"/>
                <a:gd name="T3" fmla="*/ 48 h 201"/>
                <a:gd name="T4" fmla="*/ 45 w 83"/>
                <a:gd name="T5" fmla="*/ 95 h 201"/>
                <a:gd name="T6" fmla="*/ 83 w 83"/>
                <a:gd name="T7" fmla="*/ 201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0"/>
                  </a:moveTo>
                  <a:lnTo>
                    <a:pt x="22" y="48"/>
                  </a:lnTo>
                  <a:lnTo>
                    <a:pt x="45" y="95"/>
                  </a:lnTo>
                  <a:lnTo>
                    <a:pt x="83" y="2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6" name="Freeform 45"/>
            <p:cNvSpPr>
              <a:spLocks/>
            </p:cNvSpPr>
            <p:nvPr/>
          </p:nvSpPr>
          <p:spPr bwMode="auto">
            <a:xfrm>
              <a:off x="1519" y="1987"/>
              <a:ext cx="75" cy="212"/>
            </a:xfrm>
            <a:custGeom>
              <a:avLst/>
              <a:gdLst>
                <a:gd name="T0" fmla="*/ 0 w 75"/>
                <a:gd name="T1" fmla="*/ 0 h 212"/>
                <a:gd name="T2" fmla="*/ 37 w 75"/>
                <a:gd name="T3" fmla="*/ 106 h 212"/>
                <a:gd name="T4" fmla="*/ 75 w 75"/>
                <a:gd name="T5" fmla="*/ 212 h 212"/>
                <a:gd name="T6" fmla="*/ 0 60000 65536"/>
                <a:gd name="T7" fmla="*/ 0 60000 65536"/>
                <a:gd name="T8" fmla="*/ 0 60000 65536"/>
                <a:gd name="T9" fmla="*/ 0 w 75"/>
                <a:gd name="T10" fmla="*/ 0 h 212"/>
                <a:gd name="T11" fmla="*/ 75 w 75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12">
                  <a:moveTo>
                    <a:pt x="0" y="0"/>
                  </a:moveTo>
                  <a:lnTo>
                    <a:pt x="37" y="106"/>
                  </a:lnTo>
                  <a:lnTo>
                    <a:pt x="75" y="212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7" name="Freeform 46"/>
            <p:cNvSpPr>
              <a:spLocks/>
            </p:cNvSpPr>
            <p:nvPr/>
          </p:nvSpPr>
          <p:spPr bwMode="auto">
            <a:xfrm>
              <a:off x="1594" y="2199"/>
              <a:ext cx="83" cy="201"/>
            </a:xfrm>
            <a:custGeom>
              <a:avLst/>
              <a:gdLst>
                <a:gd name="T0" fmla="*/ 0 w 83"/>
                <a:gd name="T1" fmla="*/ 0 h 201"/>
                <a:gd name="T2" fmla="*/ 38 w 83"/>
                <a:gd name="T3" fmla="*/ 106 h 201"/>
                <a:gd name="T4" fmla="*/ 60 w 83"/>
                <a:gd name="T5" fmla="*/ 153 h 201"/>
                <a:gd name="T6" fmla="*/ 83 w 83"/>
                <a:gd name="T7" fmla="*/ 201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0"/>
                  </a:moveTo>
                  <a:lnTo>
                    <a:pt x="38" y="106"/>
                  </a:lnTo>
                  <a:lnTo>
                    <a:pt x="60" y="153"/>
                  </a:lnTo>
                  <a:lnTo>
                    <a:pt x="83" y="2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8" name="Freeform 47"/>
            <p:cNvSpPr>
              <a:spLocks/>
            </p:cNvSpPr>
            <p:nvPr/>
          </p:nvSpPr>
          <p:spPr bwMode="auto">
            <a:xfrm>
              <a:off x="1677" y="2400"/>
              <a:ext cx="83" cy="159"/>
            </a:xfrm>
            <a:custGeom>
              <a:avLst/>
              <a:gdLst>
                <a:gd name="T0" fmla="*/ 0 w 83"/>
                <a:gd name="T1" fmla="*/ 0 h 159"/>
                <a:gd name="T2" fmla="*/ 37 w 83"/>
                <a:gd name="T3" fmla="*/ 88 h 159"/>
                <a:gd name="T4" fmla="*/ 60 w 83"/>
                <a:gd name="T5" fmla="*/ 129 h 159"/>
                <a:gd name="T6" fmla="*/ 83 w 83"/>
                <a:gd name="T7" fmla="*/ 159 h 1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59"/>
                <a:gd name="T14" fmla="*/ 83 w 83"/>
                <a:gd name="T15" fmla="*/ 159 h 1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59">
                  <a:moveTo>
                    <a:pt x="0" y="0"/>
                  </a:moveTo>
                  <a:lnTo>
                    <a:pt x="37" y="88"/>
                  </a:lnTo>
                  <a:lnTo>
                    <a:pt x="60" y="129"/>
                  </a:lnTo>
                  <a:lnTo>
                    <a:pt x="83" y="159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69" name="Freeform 48"/>
            <p:cNvSpPr>
              <a:spLocks/>
            </p:cNvSpPr>
            <p:nvPr/>
          </p:nvSpPr>
          <p:spPr bwMode="auto">
            <a:xfrm>
              <a:off x="1760" y="2559"/>
              <a:ext cx="82" cy="65"/>
            </a:xfrm>
            <a:custGeom>
              <a:avLst/>
              <a:gdLst>
                <a:gd name="T0" fmla="*/ 0 w 82"/>
                <a:gd name="T1" fmla="*/ 0 h 65"/>
                <a:gd name="T2" fmla="*/ 22 w 82"/>
                <a:gd name="T3" fmla="*/ 23 h 65"/>
                <a:gd name="T4" fmla="*/ 37 w 82"/>
                <a:gd name="T5" fmla="*/ 47 h 65"/>
                <a:gd name="T6" fmla="*/ 60 w 82"/>
                <a:gd name="T7" fmla="*/ 59 h 65"/>
                <a:gd name="T8" fmla="*/ 82 w 82"/>
                <a:gd name="T9" fmla="*/ 6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65"/>
                <a:gd name="T17" fmla="*/ 82 w 8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65">
                  <a:moveTo>
                    <a:pt x="0" y="0"/>
                  </a:moveTo>
                  <a:lnTo>
                    <a:pt x="22" y="23"/>
                  </a:lnTo>
                  <a:lnTo>
                    <a:pt x="37" y="47"/>
                  </a:lnTo>
                  <a:lnTo>
                    <a:pt x="60" y="59"/>
                  </a:lnTo>
                  <a:lnTo>
                    <a:pt x="82" y="65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0" name="Freeform 49"/>
            <p:cNvSpPr>
              <a:spLocks/>
            </p:cNvSpPr>
            <p:nvPr/>
          </p:nvSpPr>
          <p:spPr bwMode="auto">
            <a:xfrm>
              <a:off x="1842" y="2565"/>
              <a:ext cx="83" cy="59"/>
            </a:xfrm>
            <a:custGeom>
              <a:avLst/>
              <a:gdLst>
                <a:gd name="T0" fmla="*/ 0 w 83"/>
                <a:gd name="T1" fmla="*/ 59 h 59"/>
                <a:gd name="T2" fmla="*/ 23 w 83"/>
                <a:gd name="T3" fmla="*/ 53 h 59"/>
                <a:gd name="T4" fmla="*/ 38 w 83"/>
                <a:gd name="T5" fmla="*/ 41 h 59"/>
                <a:gd name="T6" fmla="*/ 61 w 83"/>
                <a:gd name="T7" fmla="*/ 23 h 59"/>
                <a:gd name="T8" fmla="*/ 83 w 83"/>
                <a:gd name="T9" fmla="*/ 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59"/>
                <a:gd name="T17" fmla="*/ 83 w 83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59">
                  <a:moveTo>
                    <a:pt x="0" y="59"/>
                  </a:moveTo>
                  <a:lnTo>
                    <a:pt x="23" y="53"/>
                  </a:lnTo>
                  <a:lnTo>
                    <a:pt x="38" y="41"/>
                  </a:lnTo>
                  <a:lnTo>
                    <a:pt x="61" y="23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1" name="Freeform 50"/>
            <p:cNvSpPr>
              <a:spLocks/>
            </p:cNvSpPr>
            <p:nvPr/>
          </p:nvSpPr>
          <p:spPr bwMode="auto">
            <a:xfrm>
              <a:off x="1925" y="2411"/>
              <a:ext cx="83" cy="154"/>
            </a:xfrm>
            <a:custGeom>
              <a:avLst/>
              <a:gdLst>
                <a:gd name="T0" fmla="*/ 0 w 83"/>
                <a:gd name="T1" fmla="*/ 154 h 154"/>
                <a:gd name="T2" fmla="*/ 23 w 83"/>
                <a:gd name="T3" fmla="*/ 124 h 154"/>
                <a:gd name="T4" fmla="*/ 38 w 83"/>
                <a:gd name="T5" fmla="*/ 89 h 154"/>
                <a:gd name="T6" fmla="*/ 61 w 83"/>
                <a:gd name="T7" fmla="*/ 42 h 154"/>
                <a:gd name="T8" fmla="*/ 83 w 83"/>
                <a:gd name="T9" fmla="*/ 0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54"/>
                <a:gd name="T17" fmla="*/ 83 w 83"/>
                <a:gd name="T18" fmla="*/ 154 h 1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54">
                  <a:moveTo>
                    <a:pt x="0" y="154"/>
                  </a:moveTo>
                  <a:lnTo>
                    <a:pt x="23" y="124"/>
                  </a:lnTo>
                  <a:lnTo>
                    <a:pt x="38" y="89"/>
                  </a:lnTo>
                  <a:lnTo>
                    <a:pt x="61" y="42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2" name="Freeform 51"/>
            <p:cNvSpPr>
              <a:spLocks/>
            </p:cNvSpPr>
            <p:nvPr/>
          </p:nvSpPr>
          <p:spPr bwMode="auto">
            <a:xfrm>
              <a:off x="2008" y="2205"/>
              <a:ext cx="83" cy="206"/>
            </a:xfrm>
            <a:custGeom>
              <a:avLst/>
              <a:gdLst>
                <a:gd name="T0" fmla="*/ 0 w 83"/>
                <a:gd name="T1" fmla="*/ 206 h 206"/>
                <a:gd name="T2" fmla="*/ 23 w 83"/>
                <a:gd name="T3" fmla="*/ 159 h 206"/>
                <a:gd name="T4" fmla="*/ 45 w 83"/>
                <a:gd name="T5" fmla="*/ 106 h 206"/>
                <a:gd name="T6" fmla="*/ 83 w 83"/>
                <a:gd name="T7" fmla="*/ 0 h 2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6"/>
                <a:gd name="T14" fmla="*/ 83 w 83"/>
                <a:gd name="T15" fmla="*/ 206 h 2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6">
                  <a:moveTo>
                    <a:pt x="0" y="206"/>
                  </a:moveTo>
                  <a:lnTo>
                    <a:pt x="23" y="159"/>
                  </a:lnTo>
                  <a:lnTo>
                    <a:pt x="45" y="106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3" name="Freeform 52"/>
            <p:cNvSpPr>
              <a:spLocks/>
            </p:cNvSpPr>
            <p:nvPr/>
          </p:nvSpPr>
          <p:spPr bwMode="auto">
            <a:xfrm>
              <a:off x="2091" y="1993"/>
              <a:ext cx="75" cy="212"/>
            </a:xfrm>
            <a:custGeom>
              <a:avLst/>
              <a:gdLst>
                <a:gd name="T0" fmla="*/ 0 w 75"/>
                <a:gd name="T1" fmla="*/ 212 h 212"/>
                <a:gd name="T2" fmla="*/ 38 w 75"/>
                <a:gd name="T3" fmla="*/ 106 h 212"/>
                <a:gd name="T4" fmla="*/ 75 w 75"/>
                <a:gd name="T5" fmla="*/ 0 h 212"/>
                <a:gd name="T6" fmla="*/ 0 60000 65536"/>
                <a:gd name="T7" fmla="*/ 0 60000 65536"/>
                <a:gd name="T8" fmla="*/ 0 60000 65536"/>
                <a:gd name="T9" fmla="*/ 0 w 75"/>
                <a:gd name="T10" fmla="*/ 0 h 212"/>
                <a:gd name="T11" fmla="*/ 75 w 75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12">
                  <a:moveTo>
                    <a:pt x="0" y="212"/>
                  </a:moveTo>
                  <a:lnTo>
                    <a:pt x="38" y="106"/>
                  </a:lnTo>
                  <a:lnTo>
                    <a:pt x="75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4" name="Freeform 53"/>
            <p:cNvSpPr>
              <a:spLocks/>
            </p:cNvSpPr>
            <p:nvPr/>
          </p:nvSpPr>
          <p:spPr bwMode="auto">
            <a:xfrm>
              <a:off x="2166" y="1792"/>
              <a:ext cx="83" cy="201"/>
            </a:xfrm>
            <a:custGeom>
              <a:avLst/>
              <a:gdLst>
                <a:gd name="T0" fmla="*/ 0 w 83"/>
                <a:gd name="T1" fmla="*/ 201 h 201"/>
                <a:gd name="T2" fmla="*/ 38 w 83"/>
                <a:gd name="T3" fmla="*/ 95 h 201"/>
                <a:gd name="T4" fmla="*/ 61 w 83"/>
                <a:gd name="T5" fmla="*/ 47 h 201"/>
                <a:gd name="T6" fmla="*/ 83 w 83"/>
                <a:gd name="T7" fmla="*/ 0 h 2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01"/>
                <a:gd name="T14" fmla="*/ 83 w 83"/>
                <a:gd name="T15" fmla="*/ 201 h 2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01">
                  <a:moveTo>
                    <a:pt x="0" y="201"/>
                  </a:moveTo>
                  <a:lnTo>
                    <a:pt x="38" y="95"/>
                  </a:lnTo>
                  <a:lnTo>
                    <a:pt x="61" y="47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5" name="Freeform 54"/>
            <p:cNvSpPr>
              <a:spLocks/>
            </p:cNvSpPr>
            <p:nvPr/>
          </p:nvSpPr>
          <p:spPr bwMode="auto">
            <a:xfrm>
              <a:off x="2249" y="1633"/>
              <a:ext cx="83" cy="159"/>
            </a:xfrm>
            <a:custGeom>
              <a:avLst/>
              <a:gdLst>
                <a:gd name="T0" fmla="*/ 0 w 83"/>
                <a:gd name="T1" fmla="*/ 159 h 159"/>
                <a:gd name="T2" fmla="*/ 38 w 83"/>
                <a:gd name="T3" fmla="*/ 77 h 159"/>
                <a:gd name="T4" fmla="*/ 83 w 83"/>
                <a:gd name="T5" fmla="*/ 0 h 159"/>
                <a:gd name="T6" fmla="*/ 0 60000 65536"/>
                <a:gd name="T7" fmla="*/ 0 60000 65536"/>
                <a:gd name="T8" fmla="*/ 0 60000 65536"/>
                <a:gd name="T9" fmla="*/ 0 w 83"/>
                <a:gd name="T10" fmla="*/ 0 h 159"/>
                <a:gd name="T11" fmla="*/ 83 w 83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59">
                  <a:moveTo>
                    <a:pt x="0" y="159"/>
                  </a:moveTo>
                  <a:lnTo>
                    <a:pt x="38" y="77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Freeform 55"/>
            <p:cNvSpPr>
              <a:spLocks/>
            </p:cNvSpPr>
            <p:nvPr/>
          </p:nvSpPr>
          <p:spPr bwMode="auto">
            <a:xfrm>
              <a:off x="2332" y="1515"/>
              <a:ext cx="83" cy="118"/>
            </a:xfrm>
            <a:custGeom>
              <a:avLst/>
              <a:gdLst>
                <a:gd name="T0" fmla="*/ 0 w 83"/>
                <a:gd name="T1" fmla="*/ 118 h 118"/>
                <a:gd name="T2" fmla="*/ 38 w 83"/>
                <a:gd name="T3" fmla="*/ 53 h 118"/>
                <a:gd name="T4" fmla="*/ 83 w 83"/>
                <a:gd name="T5" fmla="*/ 0 h 118"/>
                <a:gd name="T6" fmla="*/ 0 60000 65536"/>
                <a:gd name="T7" fmla="*/ 0 60000 65536"/>
                <a:gd name="T8" fmla="*/ 0 60000 65536"/>
                <a:gd name="T9" fmla="*/ 0 w 83"/>
                <a:gd name="T10" fmla="*/ 0 h 118"/>
                <a:gd name="T11" fmla="*/ 83 w 8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8">
                  <a:moveTo>
                    <a:pt x="0" y="118"/>
                  </a:moveTo>
                  <a:lnTo>
                    <a:pt x="38" y="53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7" name="Freeform 56"/>
            <p:cNvSpPr>
              <a:spLocks/>
            </p:cNvSpPr>
            <p:nvPr/>
          </p:nvSpPr>
          <p:spPr bwMode="auto">
            <a:xfrm>
              <a:off x="2415" y="1450"/>
              <a:ext cx="83" cy="65"/>
            </a:xfrm>
            <a:custGeom>
              <a:avLst/>
              <a:gdLst>
                <a:gd name="T0" fmla="*/ 0 w 83"/>
                <a:gd name="T1" fmla="*/ 65 h 65"/>
                <a:gd name="T2" fmla="*/ 38 w 83"/>
                <a:gd name="T3" fmla="*/ 24 h 65"/>
                <a:gd name="T4" fmla="*/ 83 w 83"/>
                <a:gd name="T5" fmla="*/ 0 h 65"/>
                <a:gd name="T6" fmla="*/ 0 60000 65536"/>
                <a:gd name="T7" fmla="*/ 0 60000 65536"/>
                <a:gd name="T8" fmla="*/ 0 60000 65536"/>
                <a:gd name="T9" fmla="*/ 0 w 83"/>
                <a:gd name="T10" fmla="*/ 0 h 65"/>
                <a:gd name="T11" fmla="*/ 83 w 83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65">
                  <a:moveTo>
                    <a:pt x="0" y="65"/>
                  </a:moveTo>
                  <a:lnTo>
                    <a:pt x="38" y="24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8" name="Freeform 57"/>
            <p:cNvSpPr>
              <a:spLocks/>
            </p:cNvSpPr>
            <p:nvPr/>
          </p:nvSpPr>
          <p:spPr bwMode="auto">
            <a:xfrm>
              <a:off x="2498" y="1439"/>
              <a:ext cx="83" cy="11"/>
            </a:xfrm>
            <a:custGeom>
              <a:avLst/>
              <a:gdLst>
                <a:gd name="T0" fmla="*/ 0 w 83"/>
                <a:gd name="T1" fmla="*/ 11 h 11"/>
                <a:gd name="T2" fmla="*/ 37 w 83"/>
                <a:gd name="T3" fmla="*/ 0 h 11"/>
                <a:gd name="T4" fmla="*/ 83 w 83"/>
                <a:gd name="T5" fmla="*/ 0 h 11"/>
                <a:gd name="T6" fmla="*/ 0 60000 65536"/>
                <a:gd name="T7" fmla="*/ 0 60000 65536"/>
                <a:gd name="T8" fmla="*/ 0 60000 65536"/>
                <a:gd name="T9" fmla="*/ 0 w 83"/>
                <a:gd name="T10" fmla="*/ 0 h 11"/>
                <a:gd name="T11" fmla="*/ 83 w 83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1">
                  <a:moveTo>
                    <a:pt x="0" y="11"/>
                  </a:moveTo>
                  <a:lnTo>
                    <a:pt x="37" y="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79" name="Freeform 58"/>
            <p:cNvSpPr>
              <a:spLocks/>
            </p:cNvSpPr>
            <p:nvPr/>
          </p:nvSpPr>
          <p:spPr bwMode="auto">
            <a:xfrm>
              <a:off x="2581" y="1439"/>
              <a:ext cx="82" cy="47"/>
            </a:xfrm>
            <a:custGeom>
              <a:avLst/>
              <a:gdLst>
                <a:gd name="T0" fmla="*/ 0 w 82"/>
                <a:gd name="T1" fmla="*/ 0 h 47"/>
                <a:gd name="T2" fmla="*/ 37 w 82"/>
                <a:gd name="T3" fmla="*/ 17 h 47"/>
                <a:gd name="T4" fmla="*/ 82 w 82"/>
                <a:gd name="T5" fmla="*/ 47 h 47"/>
                <a:gd name="T6" fmla="*/ 0 60000 65536"/>
                <a:gd name="T7" fmla="*/ 0 60000 65536"/>
                <a:gd name="T8" fmla="*/ 0 60000 65536"/>
                <a:gd name="T9" fmla="*/ 0 w 82"/>
                <a:gd name="T10" fmla="*/ 0 h 47"/>
                <a:gd name="T11" fmla="*/ 82 w 82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47">
                  <a:moveTo>
                    <a:pt x="0" y="0"/>
                  </a:moveTo>
                  <a:lnTo>
                    <a:pt x="37" y="17"/>
                  </a:lnTo>
                  <a:lnTo>
                    <a:pt x="82" y="47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0" name="Freeform 59"/>
            <p:cNvSpPr>
              <a:spLocks/>
            </p:cNvSpPr>
            <p:nvPr/>
          </p:nvSpPr>
          <p:spPr bwMode="auto">
            <a:xfrm>
              <a:off x="2663" y="1486"/>
              <a:ext cx="83" cy="100"/>
            </a:xfrm>
            <a:custGeom>
              <a:avLst/>
              <a:gdLst>
                <a:gd name="T0" fmla="*/ 0 w 83"/>
                <a:gd name="T1" fmla="*/ 0 h 100"/>
                <a:gd name="T2" fmla="*/ 46 w 83"/>
                <a:gd name="T3" fmla="*/ 41 h 100"/>
                <a:gd name="T4" fmla="*/ 83 w 83"/>
                <a:gd name="T5" fmla="*/ 100 h 100"/>
                <a:gd name="T6" fmla="*/ 0 60000 65536"/>
                <a:gd name="T7" fmla="*/ 0 60000 65536"/>
                <a:gd name="T8" fmla="*/ 0 60000 65536"/>
                <a:gd name="T9" fmla="*/ 0 w 83"/>
                <a:gd name="T10" fmla="*/ 0 h 100"/>
                <a:gd name="T11" fmla="*/ 83 w 83"/>
                <a:gd name="T12" fmla="*/ 100 h 1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00">
                  <a:moveTo>
                    <a:pt x="0" y="0"/>
                  </a:moveTo>
                  <a:lnTo>
                    <a:pt x="46" y="41"/>
                  </a:lnTo>
                  <a:lnTo>
                    <a:pt x="83" y="10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1" name="Freeform 60"/>
            <p:cNvSpPr>
              <a:spLocks/>
            </p:cNvSpPr>
            <p:nvPr/>
          </p:nvSpPr>
          <p:spPr bwMode="auto">
            <a:xfrm>
              <a:off x="2746" y="1586"/>
              <a:ext cx="76" cy="147"/>
            </a:xfrm>
            <a:custGeom>
              <a:avLst/>
              <a:gdLst>
                <a:gd name="T0" fmla="*/ 0 w 76"/>
                <a:gd name="T1" fmla="*/ 0 h 147"/>
                <a:gd name="T2" fmla="*/ 38 w 76"/>
                <a:gd name="T3" fmla="*/ 71 h 147"/>
                <a:gd name="T4" fmla="*/ 76 w 76"/>
                <a:gd name="T5" fmla="*/ 147 h 147"/>
                <a:gd name="T6" fmla="*/ 0 60000 65536"/>
                <a:gd name="T7" fmla="*/ 0 60000 65536"/>
                <a:gd name="T8" fmla="*/ 0 60000 65536"/>
                <a:gd name="T9" fmla="*/ 0 w 76"/>
                <a:gd name="T10" fmla="*/ 0 h 147"/>
                <a:gd name="T11" fmla="*/ 76 w 76"/>
                <a:gd name="T12" fmla="*/ 147 h 1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47">
                  <a:moveTo>
                    <a:pt x="0" y="0"/>
                  </a:moveTo>
                  <a:lnTo>
                    <a:pt x="38" y="71"/>
                  </a:lnTo>
                  <a:lnTo>
                    <a:pt x="76" y="147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2" name="Freeform 61"/>
            <p:cNvSpPr>
              <a:spLocks/>
            </p:cNvSpPr>
            <p:nvPr/>
          </p:nvSpPr>
          <p:spPr bwMode="auto">
            <a:xfrm>
              <a:off x="2822" y="1733"/>
              <a:ext cx="82" cy="183"/>
            </a:xfrm>
            <a:custGeom>
              <a:avLst/>
              <a:gdLst>
                <a:gd name="T0" fmla="*/ 0 w 82"/>
                <a:gd name="T1" fmla="*/ 0 h 183"/>
                <a:gd name="T2" fmla="*/ 37 w 82"/>
                <a:gd name="T3" fmla="*/ 89 h 183"/>
                <a:gd name="T4" fmla="*/ 82 w 82"/>
                <a:gd name="T5" fmla="*/ 183 h 183"/>
                <a:gd name="T6" fmla="*/ 0 60000 65536"/>
                <a:gd name="T7" fmla="*/ 0 60000 65536"/>
                <a:gd name="T8" fmla="*/ 0 60000 65536"/>
                <a:gd name="T9" fmla="*/ 0 w 82"/>
                <a:gd name="T10" fmla="*/ 0 h 183"/>
                <a:gd name="T11" fmla="*/ 82 w 82"/>
                <a:gd name="T12" fmla="*/ 183 h 1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" h="183">
                  <a:moveTo>
                    <a:pt x="0" y="0"/>
                  </a:moveTo>
                  <a:lnTo>
                    <a:pt x="37" y="89"/>
                  </a:lnTo>
                  <a:lnTo>
                    <a:pt x="82" y="183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3" name="Freeform 62"/>
            <p:cNvSpPr>
              <a:spLocks/>
            </p:cNvSpPr>
            <p:nvPr/>
          </p:nvSpPr>
          <p:spPr bwMode="auto">
            <a:xfrm>
              <a:off x="2904" y="1916"/>
              <a:ext cx="83" cy="212"/>
            </a:xfrm>
            <a:custGeom>
              <a:avLst/>
              <a:gdLst>
                <a:gd name="T0" fmla="*/ 0 w 83"/>
                <a:gd name="T1" fmla="*/ 0 h 212"/>
                <a:gd name="T2" fmla="*/ 38 w 83"/>
                <a:gd name="T3" fmla="*/ 106 h 212"/>
                <a:gd name="T4" fmla="*/ 83 w 83"/>
                <a:gd name="T5" fmla="*/ 212 h 212"/>
                <a:gd name="T6" fmla="*/ 0 60000 65536"/>
                <a:gd name="T7" fmla="*/ 0 60000 65536"/>
                <a:gd name="T8" fmla="*/ 0 60000 65536"/>
                <a:gd name="T9" fmla="*/ 0 w 83"/>
                <a:gd name="T10" fmla="*/ 0 h 212"/>
                <a:gd name="T11" fmla="*/ 83 w 83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12">
                  <a:moveTo>
                    <a:pt x="0" y="0"/>
                  </a:moveTo>
                  <a:lnTo>
                    <a:pt x="38" y="106"/>
                  </a:lnTo>
                  <a:lnTo>
                    <a:pt x="83" y="212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4" name="Freeform 63"/>
            <p:cNvSpPr>
              <a:spLocks/>
            </p:cNvSpPr>
            <p:nvPr/>
          </p:nvSpPr>
          <p:spPr bwMode="auto">
            <a:xfrm>
              <a:off x="2987" y="2128"/>
              <a:ext cx="83" cy="213"/>
            </a:xfrm>
            <a:custGeom>
              <a:avLst/>
              <a:gdLst>
                <a:gd name="T0" fmla="*/ 0 w 83"/>
                <a:gd name="T1" fmla="*/ 0 h 213"/>
                <a:gd name="T2" fmla="*/ 38 w 83"/>
                <a:gd name="T3" fmla="*/ 106 h 213"/>
                <a:gd name="T4" fmla="*/ 83 w 83"/>
                <a:gd name="T5" fmla="*/ 213 h 213"/>
                <a:gd name="T6" fmla="*/ 0 60000 65536"/>
                <a:gd name="T7" fmla="*/ 0 60000 65536"/>
                <a:gd name="T8" fmla="*/ 0 60000 65536"/>
                <a:gd name="T9" fmla="*/ 0 w 83"/>
                <a:gd name="T10" fmla="*/ 0 h 213"/>
                <a:gd name="T11" fmla="*/ 83 w 83"/>
                <a:gd name="T12" fmla="*/ 213 h 2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13">
                  <a:moveTo>
                    <a:pt x="0" y="0"/>
                  </a:moveTo>
                  <a:lnTo>
                    <a:pt x="38" y="106"/>
                  </a:lnTo>
                  <a:lnTo>
                    <a:pt x="83" y="213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5" name="Freeform 64"/>
            <p:cNvSpPr>
              <a:spLocks/>
            </p:cNvSpPr>
            <p:nvPr/>
          </p:nvSpPr>
          <p:spPr bwMode="auto">
            <a:xfrm>
              <a:off x="3070" y="2341"/>
              <a:ext cx="83" cy="176"/>
            </a:xfrm>
            <a:custGeom>
              <a:avLst/>
              <a:gdLst>
                <a:gd name="T0" fmla="*/ 0 w 83"/>
                <a:gd name="T1" fmla="*/ 0 h 176"/>
                <a:gd name="T2" fmla="*/ 38 w 83"/>
                <a:gd name="T3" fmla="*/ 94 h 176"/>
                <a:gd name="T4" fmla="*/ 60 w 83"/>
                <a:gd name="T5" fmla="*/ 141 h 176"/>
                <a:gd name="T6" fmla="*/ 83 w 83"/>
                <a:gd name="T7" fmla="*/ 176 h 1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76"/>
                <a:gd name="T14" fmla="*/ 83 w 83"/>
                <a:gd name="T15" fmla="*/ 176 h 1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76">
                  <a:moveTo>
                    <a:pt x="0" y="0"/>
                  </a:moveTo>
                  <a:lnTo>
                    <a:pt x="38" y="94"/>
                  </a:lnTo>
                  <a:lnTo>
                    <a:pt x="60" y="141"/>
                  </a:lnTo>
                  <a:lnTo>
                    <a:pt x="83" y="176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6" name="Freeform 65"/>
            <p:cNvSpPr>
              <a:spLocks/>
            </p:cNvSpPr>
            <p:nvPr/>
          </p:nvSpPr>
          <p:spPr bwMode="auto">
            <a:xfrm>
              <a:off x="3153" y="2517"/>
              <a:ext cx="83" cy="101"/>
            </a:xfrm>
            <a:custGeom>
              <a:avLst/>
              <a:gdLst>
                <a:gd name="T0" fmla="*/ 0 w 83"/>
                <a:gd name="T1" fmla="*/ 0 h 101"/>
                <a:gd name="T2" fmla="*/ 23 w 83"/>
                <a:gd name="T3" fmla="*/ 36 h 101"/>
                <a:gd name="T4" fmla="*/ 38 w 83"/>
                <a:gd name="T5" fmla="*/ 65 h 101"/>
                <a:gd name="T6" fmla="*/ 60 w 83"/>
                <a:gd name="T7" fmla="*/ 89 h 101"/>
                <a:gd name="T8" fmla="*/ 83 w 83"/>
                <a:gd name="T9" fmla="*/ 101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01"/>
                <a:gd name="T17" fmla="*/ 83 w 83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01">
                  <a:moveTo>
                    <a:pt x="0" y="0"/>
                  </a:moveTo>
                  <a:lnTo>
                    <a:pt x="23" y="36"/>
                  </a:lnTo>
                  <a:lnTo>
                    <a:pt x="38" y="65"/>
                  </a:lnTo>
                  <a:lnTo>
                    <a:pt x="60" y="89"/>
                  </a:lnTo>
                  <a:lnTo>
                    <a:pt x="83" y="101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7" name="Freeform 66"/>
            <p:cNvSpPr>
              <a:spLocks/>
            </p:cNvSpPr>
            <p:nvPr/>
          </p:nvSpPr>
          <p:spPr bwMode="auto">
            <a:xfrm>
              <a:off x="3236" y="2594"/>
              <a:ext cx="83" cy="30"/>
            </a:xfrm>
            <a:custGeom>
              <a:avLst/>
              <a:gdLst>
                <a:gd name="T0" fmla="*/ 0 w 83"/>
                <a:gd name="T1" fmla="*/ 24 h 30"/>
                <a:gd name="T2" fmla="*/ 22 w 83"/>
                <a:gd name="T3" fmla="*/ 30 h 30"/>
                <a:gd name="T4" fmla="*/ 45 w 83"/>
                <a:gd name="T5" fmla="*/ 24 h 30"/>
                <a:gd name="T6" fmla="*/ 60 w 83"/>
                <a:gd name="T7" fmla="*/ 18 h 30"/>
                <a:gd name="T8" fmla="*/ 83 w 83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0"/>
                <a:gd name="T17" fmla="*/ 83 w 83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0">
                  <a:moveTo>
                    <a:pt x="0" y="24"/>
                  </a:moveTo>
                  <a:lnTo>
                    <a:pt x="22" y="30"/>
                  </a:lnTo>
                  <a:lnTo>
                    <a:pt x="45" y="24"/>
                  </a:lnTo>
                  <a:lnTo>
                    <a:pt x="60" y="18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8" name="Freeform 67"/>
            <p:cNvSpPr>
              <a:spLocks/>
            </p:cNvSpPr>
            <p:nvPr/>
          </p:nvSpPr>
          <p:spPr bwMode="auto">
            <a:xfrm>
              <a:off x="3319" y="2464"/>
              <a:ext cx="75" cy="130"/>
            </a:xfrm>
            <a:custGeom>
              <a:avLst/>
              <a:gdLst>
                <a:gd name="T0" fmla="*/ 0 w 75"/>
                <a:gd name="T1" fmla="*/ 130 h 130"/>
                <a:gd name="T2" fmla="*/ 22 w 75"/>
                <a:gd name="T3" fmla="*/ 107 h 130"/>
                <a:gd name="T4" fmla="*/ 37 w 75"/>
                <a:gd name="T5" fmla="*/ 77 h 130"/>
                <a:gd name="T6" fmla="*/ 52 w 75"/>
                <a:gd name="T7" fmla="*/ 42 h 130"/>
                <a:gd name="T8" fmla="*/ 75 w 75"/>
                <a:gd name="T9" fmla="*/ 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"/>
                <a:gd name="T16" fmla="*/ 0 h 130"/>
                <a:gd name="T17" fmla="*/ 75 w 75"/>
                <a:gd name="T18" fmla="*/ 130 h 1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" h="130">
                  <a:moveTo>
                    <a:pt x="0" y="130"/>
                  </a:moveTo>
                  <a:lnTo>
                    <a:pt x="22" y="107"/>
                  </a:lnTo>
                  <a:lnTo>
                    <a:pt x="37" y="77"/>
                  </a:lnTo>
                  <a:lnTo>
                    <a:pt x="52" y="42"/>
                  </a:lnTo>
                  <a:lnTo>
                    <a:pt x="75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89" name="Freeform 68"/>
            <p:cNvSpPr>
              <a:spLocks/>
            </p:cNvSpPr>
            <p:nvPr/>
          </p:nvSpPr>
          <p:spPr bwMode="auto">
            <a:xfrm>
              <a:off x="3394" y="2276"/>
              <a:ext cx="83" cy="188"/>
            </a:xfrm>
            <a:custGeom>
              <a:avLst/>
              <a:gdLst>
                <a:gd name="T0" fmla="*/ 0 w 83"/>
                <a:gd name="T1" fmla="*/ 188 h 188"/>
                <a:gd name="T2" fmla="*/ 23 w 83"/>
                <a:gd name="T3" fmla="*/ 147 h 188"/>
                <a:gd name="T4" fmla="*/ 38 w 83"/>
                <a:gd name="T5" fmla="*/ 100 h 188"/>
                <a:gd name="T6" fmla="*/ 83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23" y="147"/>
                  </a:lnTo>
                  <a:lnTo>
                    <a:pt x="38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0" name="Freeform 69"/>
            <p:cNvSpPr>
              <a:spLocks/>
            </p:cNvSpPr>
            <p:nvPr/>
          </p:nvSpPr>
          <p:spPr bwMode="auto">
            <a:xfrm>
              <a:off x="3477" y="2058"/>
              <a:ext cx="83" cy="218"/>
            </a:xfrm>
            <a:custGeom>
              <a:avLst/>
              <a:gdLst>
                <a:gd name="T0" fmla="*/ 0 w 83"/>
                <a:gd name="T1" fmla="*/ 218 h 218"/>
                <a:gd name="T2" fmla="*/ 22 w 83"/>
                <a:gd name="T3" fmla="*/ 165 h 218"/>
                <a:gd name="T4" fmla="*/ 38 w 83"/>
                <a:gd name="T5" fmla="*/ 112 h 218"/>
                <a:gd name="T6" fmla="*/ 83 w 83"/>
                <a:gd name="T7" fmla="*/ 0 h 2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218"/>
                <a:gd name="T14" fmla="*/ 83 w 83"/>
                <a:gd name="T15" fmla="*/ 218 h 2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218">
                  <a:moveTo>
                    <a:pt x="0" y="218"/>
                  </a:moveTo>
                  <a:lnTo>
                    <a:pt x="22" y="165"/>
                  </a:lnTo>
                  <a:lnTo>
                    <a:pt x="38" y="112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1" name="Freeform 70"/>
            <p:cNvSpPr>
              <a:spLocks/>
            </p:cNvSpPr>
            <p:nvPr/>
          </p:nvSpPr>
          <p:spPr bwMode="auto">
            <a:xfrm>
              <a:off x="3560" y="1857"/>
              <a:ext cx="83" cy="201"/>
            </a:xfrm>
            <a:custGeom>
              <a:avLst/>
              <a:gdLst>
                <a:gd name="T0" fmla="*/ 0 w 83"/>
                <a:gd name="T1" fmla="*/ 201 h 201"/>
                <a:gd name="T2" fmla="*/ 37 w 83"/>
                <a:gd name="T3" fmla="*/ 100 h 201"/>
                <a:gd name="T4" fmla="*/ 83 w 83"/>
                <a:gd name="T5" fmla="*/ 0 h 201"/>
                <a:gd name="T6" fmla="*/ 0 60000 65536"/>
                <a:gd name="T7" fmla="*/ 0 60000 65536"/>
                <a:gd name="T8" fmla="*/ 0 60000 65536"/>
                <a:gd name="T9" fmla="*/ 0 w 83"/>
                <a:gd name="T10" fmla="*/ 0 h 201"/>
                <a:gd name="T11" fmla="*/ 83 w 83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201">
                  <a:moveTo>
                    <a:pt x="0" y="201"/>
                  </a:moveTo>
                  <a:lnTo>
                    <a:pt x="37" y="100"/>
                  </a:lnTo>
                  <a:lnTo>
                    <a:pt x="83" y="0"/>
                  </a:lnTo>
                </a:path>
              </a:pathLst>
            </a:custGeom>
            <a:noFill/>
            <a:ln w="36513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6" name="Object 14"/>
            <p:cNvGraphicFramePr>
              <a:graphicFrameLocks noChangeAspect="1"/>
            </p:cNvGraphicFramePr>
            <p:nvPr/>
          </p:nvGraphicFramePr>
          <p:xfrm>
            <a:off x="1463" y="3016"/>
            <a:ext cx="691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4" name="Equation" r:id="rId25" imgW="825142" imgH="215806" progId="">
                    <p:embed/>
                  </p:oleObj>
                </mc:Choice>
                <mc:Fallback>
                  <p:oleObj name="Equation" r:id="rId25" imgW="825142" imgH="215806" progId="">
                    <p:embed/>
                    <p:pic>
                      <p:nvPicPr>
                        <p:cNvPr id="0" name="Picture 1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" y="3016"/>
                          <a:ext cx="691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92" name="Line 77"/>
            <p:cNvSpPr>
              <a:spLocks noChangeShapeType="1"/>
            </p:cNvSpPr>
            <p:nvPr/>
          </p:nvSpPr>
          <p:spPr bwMode="auto">
            <a:xfrm>
              <a:off x="1112" y="1440"/>
              <a:ext cx="16" cy="193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3" name="Line 78"/>
            <p:cNvSpPr>
              <a:spLocks noChangeShapeType="1"/>
            </p:cNvSpPr>
            <p:nvPr/>
          </p:nvSpPr>
          <p:spPr bwMode="auto">
            <a:xfrm>
              <a:off x="2528" y="1440"/>
              <a:ext cx="16" cy="1936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694" name="Line 79"/>
            <p:cNvSpPr>
              <a:spLocks noChangeShapeType="1"/>
            </p:cNvSpPr>
            <p:nvPr/>
          </p:nvSpPr>
          <p:spPr bwMode="auto">
            <a:xfrm>
              <a:off x="1134" y="3264"/>
              <a:ext cx="1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9647" name="Object 15"/>
            <p:cNvGraphicFramePr>
              <a:graphicFrameLocks noChangeAspect="1"/>
            </p:cNvGraphicFramePr>
            <p:nvPr/>
          </p:nvGraphicFramePr>
          <p:xfrm>
            <a:off x="3465" y="3196"/>
            <a:ext cx="346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245" name="Equation" r:id="rId27" imgW="380835" imgH="203112" progId="">
                    <p:embed/>
                  </p:oleObj>
                </mc:Choice>
                <mc:Fallback>
                  <p:oleObj name="Equation" r:id="rId27" imgW="380835" imgH="203112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5" y="3196"/>
                          <a:ext cx="346" cy="26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95" name="Line 86"/>
            <p:cNvSpPr>
              <a:spLocks noChangeShapeType="1"/>
            </p:cNvSpPr>
            <p:nvPr/>
          </p:nvSpPr>
          <p:spPr bwMode="auto">
            <a:xfrm>
              <a:off x="3648" y="3026"/>
              <a:ext cx="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339399" cy="20544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with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Find the VSWR on the transmission line.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481578"/>
              </p:ext>
            </p:extLst>
          </p:nvPr>
        </p:nvGraphicFramePr>
        <p:xfrm>
          <a:off x="419506" y="2800350"/>
          <a:ext cx="53975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5" name="Equation" r:id="rId3" imgW="5397480" imgH="1409400" progId="Equation.DSMT4">
                  <p:embed/>
                </p:oleObj>
              </mc:Choice>
              <mc:Fallback>
                <p:oleObj name="Equation" r:id="rId3" imgW="5397480" imgH="1409400" progId="Equation.DSMT4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506" y="2800350"/>
                        <a:ext cx="5397500" cy="140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7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314" y="504771"/>
            <a:ext cx="4417886" cy="1374454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7856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6</a:t>
            </a:r>
            <a:r>
              <a:rPr lang="en-US" sz="25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. Transmission Line with A Source and A Load</a:t>
            </a:r>
            <a:endParaRPr lang="en-US" sz="2500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57" y="1930926"/>
            <a:ext cx="6375400" cy="481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76656" y="559261"/>
            <a:ext cx="592021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Understanding the wave propagation 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195" y="1436264"/>
            <a:ext cx="6358205" cy="4520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7822013" cy="33055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whose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is 0.2 wavelength and whose characteristic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50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other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 of the transmission line is connected to a voltage source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 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impedance 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40+</a:t>
            </a:r>
            <a:r>
              <a:rPr lang="en-US" altLang="ko-KR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l-GR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voltage at the input of the transmission line.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voltage at the load.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power dissipated at the load.</a:t>
            </a:r>
          </a:p>
          <a:p>
            <a:pPr>
              <a:lnSpc>
                <a:spcPct val="120000"/>
              </a:lnSpc>
            </a:pPr>
            <a:r>
              <a:rPr lang="en-US" altLang="ko-KR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  <a:endParaRPr lang="ko-KR" altLang="en-US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9427"/>
              </p:ext>
            </p:extLst>
          </p:nvPr>
        </p:nvGraphicFramePr>
        <p:xfrm>
          <a:off x="501462" y="3757612"/>
          <a:ext cx="74549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1" name="Equation" r:id="rId3" imgW="7454880" imgH="2781000" progId="Equation.DSMT4">
                  <p:embed/>
                </p:oleObj>
              </mc:Choice>
              <mc:Fallback>
                <p:oleObj name="Equation" r:id="rId3" imgW="7454880" imgH="27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462" y="3757612"/>
                        <a:ext cx="7454900" cy="278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991310"/>
              </p:ext>
            </p:extLst>
          </p:nvPr>
        </p:nvGraphicFramePr>
        <p:xfrm>
          <a:off x="482600" y="463550"/>
          <a:ext cx="77978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0" name="Equation" r:id="rId3" imgW="7797600" imgH="2628720" progId="Equation.DSMT4">
                  <p:embed/>
                </p:oleObj>
              </mc:Choice>
              <mc:Fallback>
                <p:oleObj name="Equation" r:id="rId3" imgW="7797600" imgH="262872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2600" y="463550"/>
                        <a:ext cx="779780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5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72" y="1125359"/>
            <a:ext cx="2545402" cy="91274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2140536"/>
            <a:ext cx="6924675" cy="695325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72" y="2938293"/>
            <a:ext cx="2667000" cy="695325"/>
          </a:xfrm>
          <a:prstGeom prst="rect">
            <a:avLst/>
          </a:prstGeom>
        </p:spPr>
      </p:pic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718549"/>
              </p:ext>
            </p:extLst>
          </p:nvPr>
        </p:nvGraphicFramePr>
        <p:xfrm>
          <a:off x="842772" y="3886579"/>
          <a:ext cx="3909822" cy="2221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0" name="Equation" r:id="rId6" imgW="4381200" imgH="2489040" progId="Equation.DSMT4">
                  <p:embed/>
                </p:oleObj>
              </mc:Choice>
              <mc:Fallback>
                <p:oleObj name="Equation" r:id="rId6" imgW="4381200" imgH="248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2772" y="3886579"/>
                        <a:ext cx="3909822" cy="222123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906" y="283298"/>
            <a:ext cx="627928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Reflected Power and Delivered Power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8347670" cy="3439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load with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20 −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connected to a transmission line with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impedance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ko-KR" sz="2000" b="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50 </a:t>
            </a:r>
            <a:r>
              <a:rPr lang="el-GR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 voltage of 20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ko-KR" sz="20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ko-KR" sz="2000" b="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45°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incident on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incident on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reflected from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Find the power </a:t>
            </a:r>
            <a:r>
              <a:rPr lang="en-US" altLang="ko-KR" sz="20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sz="2000" b="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delivered to the load.</a:t>
            </a:r>
          </a:p>
          <a:p>
            <a:pPr>
              <a:lnSpc>
                <a:spcPct val="150000"/>
              </a:lnSpc>
            </a:pPr>
            <a:r>
              <a:rPr lang="en-US" altLang="ko-KR" sz="20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(Solution)</a:t>
            </a:r>
            <a:endParaRPr lang="ko-KR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50069"/>
              </p:ext>
            </p:extLst>
          </p:nvPr>
        </p:nvGraphicFramePr>
        <p:xfrm>
          <a:off x="317906" y="3833812"/>
          <a:ext cx="6438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5" name="Equation" r:id="rId3" imgW="6438600" imgH="2705040" progId="Equation.DSMT4">
                  <p:embed/>
                </p:oleObj>
              </mc:Choice>
              <mc:Fallback>
                <p:oleObj name="Equation" r:id="rId3" imgW="643860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906" y="3833812"/>
                        <a:ext cx="64389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87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7906" y="283298"/>
            <a:ext cx="27494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Code Example</a:t>
            </a:r>
            <a:endParaRPr lang="ko-KR" altLang="en-US" sz="250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18482"/>
              </p:ext>
            </p:extLst>
          </p:nvPr>
        </p:nvGraphicFramePr>
        <p:xfrm>
          <a:off x="463550" y="850900"/>
          <a:ext cx="6194425" cy="578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7" name="Equation" r:id="rId3" imgW="6654600" imgH="6210000" progId="Equation.DSMT4">
                  <p:embed/>
                </p:oleObj>
              </mc:Choice>
              <mc:Fallback>
                <p:oleObj name="Equation" r:id="rId3" imgW="6654600" imgH="621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50" y="850900"/>
                        <a:ext cx="6194425" cy="578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6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165100" y="252576"/>
            <a:ext cx="8750300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Microwave Engingineering, Lecture </a:t>
            </a: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2 </a:t>
            </a: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Python Code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Terminated transmission line: input reflection coefficient and input impedance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Sample values: 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Input: RL=40, XL=40, L=0.1 wavelenth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Output: 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#  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import cmath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import math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pi=3.14159265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while True: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RL=float(input('RL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XL=float(input('XL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Z0=float(input('Z0 (ohm)='))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L=float(input('L (wavelength)='))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j=complex(0.,1.)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ZL=complex(RL, XL)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GL=(ZL-Z0)/(ZL+Z0)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Gin=GL*cmath.exp(-j*2*2*pi*L)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Gin_mag, Gin_phase=cmath.polar(Gin)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Gin_dB=20*math.log(Gin_mag)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Zin=Z0*(1+Gin)/(1-Gin)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print('Input reflection coeffcient: mag, phase(deg)=',Gin_mag, Gin_phase)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print('Input reflection coefficint (dB)=',Gin_dB)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 print('Zin=',Zin</a:t>
            </a: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203200" y="167643"/>
            <a:ext cx="9118600" cy="3701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 smtClean="0">
                <a:latin typeface="courier"/>
                <a:cs typeface="Arial" panose="020B0604020202020204" pitchFamily="34" charset="0"/>
              </a:rPr>
              <a:t>'''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RL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20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XL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50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Z0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50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L (wavelength)=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0.2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Input reflection coeffcient: mag, phase(deg)= 0.677834389404565 -1.022307778917341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Input reflection coefficint (dB)= -7.7770456858800845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Zin= (35.91076216402567-76.8526053239948j)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RL (ohm)=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  <a:p>
            <a:pPr algn="just" latinLnBrk="1">
              <a:lnSpc>
                <a:spcPct val="120000"/>
              </a:lnSpc>
              <a:spcAft>
                <a:spcPts val="0"/>
              </a:spcAft>
            </a:pPr>
            <a:r>
              <a:rPr lang="en-US" altLang="ko-KR" sz="1400" b="0" kern="100">
                <a:latin typeface="courier"/>
                <a:cs typeface="Arial" panose="020B0604020202020204" pitchFamily="34" charset="0"/>
              </a:rPr>
              <a:t>'''</a:t>
            </a:r>
            <a:endParaRPr lang="ko-KR" altLang="ko-KR" sz="1400" b="0" kern="100">
              <a:latin typeface="courie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37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11" name="Picture 4" descr="How To Pronounce 'End' (Fin) in French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278" y="2777232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81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592138" y="1293813"/>
          <a:ext cx="29178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0" name="Equation" r:id="rId3" imgW="1422400" imgH="254000" progId="">
                  <p:embed/>
                </p:oleObj>
              </mc:Choice>
              <mc:Fallback>
                <p:oleObj name="Equation" r:id="rId3" imgW="1422400" imgH="2540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1293813"/>
                        <a:ext cx="2917825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1" name="TextBox 5"/>
          <p:cNvSpPr txBox="1">
            <a:spLocks noChangeArrowheads="1"/>
          </p:cNvSpPr>
          <p:nvPr/>
        </p:nvSpPr>
        <p:spPr bwMode="auto">
          <a:xfrm>
            <a:off x="1060450" y="2403475"/>
            <a:ext cx="2324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7FBF"/>
                </a:solidFill>
                <a:cs typeface="Arial" charset="0"/>
              </a:rPr>
              <a:t>What is </a:t>
            </a:r>
            <a:r>
              <a:rPr lang="en-US" sz="2000" b="0" i="1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0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2000" b="0" i="1">
                <a:solidFill>
                  <a:srgbClr val="007FBF"/>
                </a:solidFill>
                <a:latin typeface="Gigi" pitchFamily="82" charset="0"/>
                <a:cs typeface="Times New Roman" pitchFamily="18" charset="0"/>
              </a:rPr>
              <a:t>l </a:t>
            </a:r>
            <a:r>
              <a:rPr lang="en-US" sz="2000" b="0">
                <a:solidFill>
                  <a:srgbClr val="007FBF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776781"/>
              </p:ext>
            </p:extLst>
          </p:nvPr>
        </p:nvGraphicFramePr>
        <p:xfrm>
          <a:off x="768350" y="3051175"/>
          <a:ext cx="28590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1" name="Equation" r:id="rId5" imgW="1447172" imgH="253890" progId="Equation.DSMT4">
                  <p:embed/>
                </p:oleObj>
              </mc:Choice>
              <mc:Fallback>
                <p:oleObj name="Equation" r:id="rId5" imgW="1447172" imgH="25389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3051175"/>
                        <a:ext cx="2859088" cy="5238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869526"/>
              </p:ext>
            </p:extLst>
          </p:nvPr>
        </p:nvGraphicFramePr>
        <p:xfrm>
          <a:off x="657225" y="5556250"/>
          <a:ext cx="310673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2" name="Equation" r:id="rId7" imgW="1524000" imgH="457200" progId="Equation.DSMT4">
                  <p:embed/>
                </p:oleObj>
              </mc:Choice>
              <mc:Fallback>
                <p:oleObj name="Equation" r:id="rId7" imgW="1524000" imgH="4572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556250"/>
                        <a:ext cx="3106738" cy="9286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TextBox 18"/>
          <p:cNvSpPr txBox="1">
            <a:spLocks noChangeArrowheads="1"/>
          </p:cNvSpPr>
          <p:nvPr/>
        </p:nvSpPr>
        <p:spPr bwMode="auto">
          <a:xfrm>
            <a:off x="1435100" y="41148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propagating forwards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1978025" y="3714750"/>
            <a:ext cx="5334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4" name="TextBox 21"/>
          <p:cNvSpPr txBox="1">
            <a:spLocks noChangeArrowheads="1"/>
          </p:cNvSpPr>
          <p:nvPr/>
        </p:nvSpPr>
        <p:spPr bwMode="auto">
          <a:xfrm>
            <a:off x="4500563" y="4065588"/>
            <a:ext cx="1935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FF0000"/>
                </a:solidFill>
                <a:cs typeface="Arial" charset="0"/>
              </a:rPr>
              <a:t>propagating backwards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3541713" y="3463925"/>
            <a:ext cx="971550" cy="6334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79464" y="172671"/>
            <a:ext cx="7874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500" u="sng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</a:rPr>
              <a:t>Voltage and current:</a:t>
            </a:r>
            <a:endParaRPr lang="en-US" sz="2500" u="sng" dirty="0">
              <a:solidFill>
                <a:schemeClr val="accent6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54287" name="TextBox 25"/>
          <p:cNvSpPr txBox="1">
            <a:spLocks noChangeArrowheads="1"/>
          </p:cNvSpPr>
          <p:nvPr/>
        </p:nvSpPr>
        <p:spPr bwMode="auto">
          <a:xfrm>
            <a:off x="5190561" y="3619500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000" b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US" sz="20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distance away from load</a:t>
            </a:r>
            <a:endParaRPr lang="en-US" sz="20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4288" name="TextBox 23"/>
          <p:cNvSpPr txBox="1">
            <a:spLocks noChangeArrowheads="1"/>
          </p:cNvSpPr>
          <p:nvPr/>
        </p:nvSpPr>
        <p:spPr bwMode="auto">
          <a:xfrm>
            <a:off x="371475" y="5114925"/>
            <a:ext cx="3038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cs typeface="Arial" charset="0"/>
              </a:rPr>
              <a:t>The current at </a:t>
            </a:r>
            <a:r>
              <a:rPr lang="en-US" b="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en-US" b="0" i="1">
                <a:solidFill>
                  <a:srgbClr val="0000CC"/>
                </a:solidFill>
                <a:latin typeface="Gigi" pitchFamily="82" charset="0"/>
                <a:cs typeface="Times New Roman" pitchFamily="18" charset="0"/>
              </a:rPr>
              <a:t>l</a:t>
            </a:r>
            <a:r>
              <a:rPr lang="en-US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0">
                <a:solidFill>
                  <a:srgbClr val="0000CC"/>
                </a:solidFill>
                <a:cs typeface="Arial" charset="0"/>
              </a:rPr>
              <a:t>is then</a:t>
            </a:r>
          </a:p>
        </p:txBody>
      </p: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4792737" y="1221711"/>
            <a:ext cx="3943350" cy="2224088"/>
            <a:chOff x="5005449" y="1137063"/>
            <a:chExt cx="3943350" cy="2223902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/>
          </p:nvGraphicFramePr>
          <p:xfrm>
            <a:off x="5005449" y="1665515"/>
            <a:ext cx="3943350" cy="169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53" name="Visio" r:id="rId9" imgW="4651290" imgH="2002137" progId="Visio.Drawing.11">
                    <p:embed/>
                  </p:oleObj>
                </mc:Choice>
                <mc:Fallback>
                  <p:oleObj name="Visio" r:id="rId9" imgW="4651290" imgH="2002137" progId="Visio.Drawing.11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5449" y="1665515"/>
                          <a:ext cx="3943350" cy="169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6"/>
            <p:cNvSpPr txBox="1">
              <a:spLocks noChangeArrowheads="1"/>
            </p:cNvSpPr>
            <p:nvPr/>
          </p:nvSpPr>
          <p:spPr bwMode="auto">
            <a:xfrm>
              <a:off x="5403273" y="1137063"/>
              <a:ext cx="35388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42950"/>
              <a:r>
                <a:rPr lang="en-US" b="0">
                  <a:solidFill>
                    <a:srgbClr val="007FBF"/>
                  </a:solidFill>
                  <a:cs typeface="Arial" charset="0"/>
                </a:rPr>
                <a:t>Terminating impedance (load)</a:t>
              </a:r>
              <a:endParaRPr lang="en-US" b="0" baseline="-25000">
                <a:solidFill>
                  <a:srgbClr val="007FBF"/>
                </a:solidFill>
                <a:cs typeface="Arial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8142378" y="1894234"/>
              <a:ext cx="685743" cy="76200"/>
            </a:xfrm>
            <a:prstGeom prst="straightConnector1">
              <a:avLst/>
            </a:prstGeom>
            <a:ln w="19050">
              <a:solidFill>
                <a:srgbClr val="007FB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38845" y="5556250"/>
            <a:ext cx="2853012" cy="7041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16464" y="58359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smtClean="0"/>
              <a:t>from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018213" y="2901950"/>
            <a:ext cx="1169987" cy="86201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0" name="Rectangle 19"/>
          <p:cNvSpPr/>
          <p:nvPr/>
        </p:nvSpPr>
        <p:spPr>
          <a:xfrm>
            <a:off x="3746500" y="3044825"/>
            <a:ext cx="319088" cy="4889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9" name="Rectangle 18"/>
          <p:cNvSpPr/>
          <p:nvPr/>
        </p:nvSpPr>
        <p:spPr>
          <a:xfrm>
            <a:off x="2795588" y="3082925"/>
            <a:ext cx="319087" cy="4889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218857"/>
              </p:ext>
            </p:extLst>
          </p:nvPr>
        </p:nvGraphicFramePr>
        <p:xfrm>
          <a:off x="1951038" y="5713413"/>
          <a:ext cx="3416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1" name="Equation" r:id="rId3" imgW="1701800" imgH="457200" progId="">
                  <p:embed/>
                </p:oleObj>
              </mc:Choice>
              <mc:Fallback>
                <p:oleObj name="Equation" r:id="rId3" imgW="1701800" imgH="4572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713413"/>
                        <a:ext cx="3416300" cy="914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636713" y="2814638"/>
          <a:ext cx="5691187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2" name="Equation" r:id="rId5" imgW="2794000" imgH="482600" progId="">
                  <p:embed/>
                </p:oleObj>
              </mc:Choice>
              <mc:Fallback>
                <p:oleObj name="Equation" r:id="rId5" imgW="2794000" imgH="4826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2814638"/>
                        <a:ext cx="5691187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2" name="TextBox 8"/>
          <p:cNvSpPr txBox="1">
            <a:spLocks noChangeArrowheads="1"/>
          </p:cNvSpPr>
          <p:nvPr/>
        </p:nvSpPr>
        <p:spPr bwMode="auto">
          <a:xfrm>
            <a:off x="207963" y="2308225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Total volt. at distance </a:t>
            </a:r>
            <a:r>
              <a:rPr lang="en-US" sz="1600" b="0" i="1">
                <a:solidFill>
                  <a:srgbClr val="FF0000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 from the load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395413" y="2935288"/>
            <a:ext cx="2286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4" name="TextBox 12"/>
          <p:cNvSpPr txBox="1">
            <a:spLocks noChangeArrowheads="1"/>
          </p:cNvSpPr>
          <p:nvPr/>
        </p:nvSpPr>
        <p:spPr bwMode="auto">
          <a:xfrm>
            <a:off x="552450" y="3905250"/>
            <a:ext cx="2552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volt. wave prop. towards load, at the load position (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).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6335" name="TextBox 13"/>
          <p:cNvSpPr txBox="1">
            <a:spLocks noChangeArrowheads="1"/>
          </p:cNvSpPr>
          <p:nvPr/>
        </p:nvSpPr>
        <p:spPr bwMode="auto">
          <a:xfrm>
            <a:off x="776288" y="5418138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cs typeface="Arial" charset="0"/>
                <a:sym typeface="Symbol" pitchFamily="18" charset="2"/>
              </a:rPr>
              <a:t>Similarly,</a:t>
            </a:r>
            <a:endParaRPr lang="en-US" sz="2000" b="0" baseline="-25000">
              <a:cs typeface="Arial" charset="0"/>
            </a:endParaRPr>
          </a:p>
        </p:txBody>
      </p:sp>
      <p:sp>
        <p:nvSpPr>
          <p:cNvPr id="56336" name="TextBox 14"/>
          <p:cNvSpPr txBox="1">
            <a:spLocks noChangeArrowheads="1"/>
          </p:cNvSpPr>
          <p:nvPr/>
        </p:nvSpPr>
        <p:spPr bwMode="auto">
          <a:xfrm>
            <a:off x="3276600" y="405765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>
                <a:solidFill>
                  <a:srgbClr val="FF0000"/>
                </a:solidFill>
                <a:cs typeface="Arial" charset="0"/>
              </a:rPr>
              <a:t>Ampl. of volt. wave prop. away from load, at the load position (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).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2468563" y="3705225"/>
            <a:ext cx="457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3510757" y="3740943"/>
            <a:ext cx="463550" cy="1698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Brace 28"/>
          <p:cNvSpPr/>
          <p:nvPr/>
        </p:nvSpPr>
        <p:spPr>
          <a:xfrm rot="5400000">
            <a:off x="6154738" y="3676650"/>
            <a:ext cx="192088" cy="496887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56966"/>
              </p:ext>
            </p:extLst>
          </p:nvPr>
        </p:nvGraphicFramePr>
        <p:xfrm>
          <a:off x="4864100" y="5051425"/>
          <a:ext cx="26098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3" name="Equation" r:id="rId7" imgW="1257300" imgH="279400" progId="">
                  <p:embed/>
                </p:oleObj>
              </mc:Choice>
              <mc:Fallback>
                <p:oleObj name="Equation" r:id="rId7" imgW="1257300" imgH="27940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5051425"/>
                        <a:ext cx="2609850" cy="5778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0" name="TextBox 31"/>
          <p:cNvSpPr txBox="1">
            <a:spLocks noChangeArrowheads="1"/>
          </p:cNvSpPr>
          <p:nvPr/>
        </p:nvSpPr>
        <p:spPr bwMode="auto">
          <a:xfrm>
            <a:off x="5943600" y="4092575"/>
            <a:ext cx="300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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en-US" sz="1600" b="0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16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Load reflection coefficient</a:t>
            </a:r>
            <a:endParaRPr lang="en-US" sz="1600" b="0" baseline="-25000">
              <a:solidFill>
                <a:srgbClr val="FF0000"/>
              </a:solidFill>
              <a:cs typeface="Arial" charset="0"/>
            </a:endParaRPr>
          </a:p>
        </p:txBody>
      </p:sp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2413000" y="796925"/>
          <a:ext cx="4724400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4" name="Visio" r:id="rId9" imgW="5688360" imgH="2246103" progId="Visio.Drawing.11">
                  <p:embed/>
                </p:oleObj>
              </mc:Choice>
              <mc:Fallback>
                <p:oleObj name="Visio" r:id="rId9" imgW="5688360" imgH="2246103" progId="Visio.Drawing.11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796925"/>
                        <a:ext cx="4724400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3" name="TextBox 26"/>
          <p:cNvSpPr txBox="1">
            <a:spLocks noChangeArrowheads="1"/>
          </p:cNvSpPr>
          <p:nvPr/>
        </p:nvSpPr>
        <p:spPr bwMode="auto">
          <a:xfrm>
            <a:off x="5507038" y="4554538"/>
            <a:ext cx="3403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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</a:t>
            </a:r>
            <a:r>
              <a:rPr lang="en-US" sz="1600" b="0" i="1" baseline="-25000">
                <a:solidFill>
                  <a:srgbClr val="FF0000"/>
                </a:solidFill>
                <a:latin typeface="Gigi" pitchFamily="82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600" b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1600" b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 Reflection coefficient at </a:t>
            </a:r>
            <a:r>
              <a:rPr lang="en-US" sz="16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16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- </a:t>
            </a:r>
            <a:r>
              <a:rPr lang="en-US" sz="1600" b="0" i="1">
                <a:solidFill>
                  <a:srgbClr val="FF0000"/>
                </a:solidFill>
                <a:latin typeface="Gigi" pitchFamily="82" charset="0"/>
                <a:cs typeface="Times New Roman" pitchFamily="18" charset="0"/>
                <a:sym typeface="Symbol" pitchFamily="18" charset="2"/>
              </a:rPr>
              <a:t>l</a:t>
            </a:r>
            <a:endParaRPr lang="en-US" sz="1600" b="0" i="1" baseline="-25000">
              <a:solidFill>
                <a:srgbClr val="FF0000"/>
              </a:solidFill>
              <a:latin typeface="Gigi" pitchFamily="82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6582089" y="4210844"/>
            <a:ext cx="8080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0387" y="163423"/>
            <a:ext cx="428514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Load reflection coefficient: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829085"/>
              </p:ext>
            </p:extLst>
          </p:nvPr>
        </p:nvGraphicFramePr>
        <p:xfrm>
          <a:off x="2443163" y="3203575"/>
          <a:ext cx="3735387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9" name="Equation" r:id="rId3" imgW="2197080" imgH="1307880" progId="Equation.DSMT4">
                  <p:embed/>
                </p:oleObj>
              </mc:Choice>
              <mc:Fallback>
                <p:oleObj name="Equation" r:id="rId3" imgW="2197080" imgH="13078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3203575"/>
                        <a:ext cx="3735387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Box 3"/>
          <p:cNvSpPr txBox="1">
            <a:spLocks noChangeArrowheads="1"/>
          </p:cNvSpPr>
          <p:nvPr/>
        </p:nvSpPr>
        <p:spPr bwMode="auto">
          <a:xfrm>
            <a:off x="3494088" y="5975350"/>
            <a:ext cx="5362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 dirty="0">
                <a:solidFill>
                  <a:srgbClr val="FF0000"/>
                </a:solidFill>
                <a:cs typeface="Arial" charset="0"/>
              </a:rPr>
              <a:t>Input impedance seen “looking” towards load at </a:t>
            </a:r>
            <a:r>
              <a:rPr lang="en-US" sz="2000" b="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-</a:t>
            </a:r>
            <a:r>
              <a:rPr lang="en-US" b="0" i="1" dirty="0">
                <a:solidFill>
                  <a:srgbClr val="FF0000"/>
                </a:solidFill>
                <a:latin typeface="Gigi" pitchFamily="82" charset="0"/>
                <a:cs typeface="Times New Roman" pitchFamily="18" charset="0"/>
              </a:rPr>
              <a:t>l .</a:t>
            </a:r>
            <a:endParaRPr lang="en-US" b="0" i="1" baseline="-25000" dirty="0">
              <a:solidFill>
                <a:srgbClr val="FF0000"/>
              </a:solidFill>
              <a:latin typeface="Gigi" pitchFamily="82" charset="0"/>
              <a:cs typeface="Times New Roman" pitchFamily="18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765425" y="5226050"/>
          <a:ext cx="7334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0" name="Visio" r:id="rId5" imgW="534822" imgH="947400" progId="Visio.Drawing.11">
                  <p:embed/>
                </p:oleObj>
              </mc:Choice>
              <mc:Fallback>
                <p:oleObj name="Visio" r:id="rId5" imgW="534822" imgH="947400" progId="Visio.Drawing.11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5226050"/>
                        <a:ext cx="7334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3" name="Group 8"/>
          <p:cNvGrpSpPr>
            <a:grpSpLocks/>
          </p:cNvGrpSpPr>
          <p:nvPr/>
        </p:nvGrpSpPr>
        <p:grpSpPr bwMode="auto">
          <a:xfrm>
            <a:off x="1844675" y="1092200"/>
            <a:ext cx="5081588" cy="1890713"/>
            <a:chOff x="1875978" y="1081170"/>
            <a:chExt cx="5082220" cy="1891408"/>
          </a:xfrm>
        </p:grpSpPr>
        <p:graphicFrame>
          <p:nvGraphicFramePr>
            <p:cNvPr id="57349" name="Object 5"/>
            <p:cNvGraphicFramePr>
              <a:graphicFrameLocks noChangeAspect="1"/>
            </p:cNvGraphicFramePr>
            <p:nvPr/>
          </p:nvGraphicFramePr>
          <p:xfrm>
            <a:off x="2233798" y="1081170"/>
            <a:ext cx="4724400" cy="1865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21" name="Visio" r:id="rId7" imgW="5688360" imgH="2246103" progId="Visio.Drawing.11">
                    <p:embed/>
                  </p:oleObj>
                </mc:Choice>
                <mc:Fallback>
                  <p:oleObj name="Visio" r:id="rId7" imgW="5688360" imgH="2246103" progId="Visio.Drawing.11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3798" y="1081170"/>
                          <a:ext cx="4724400" cy="1865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ight Arrow 7"/>
            <p:cNvSpPr/>
            <p:nvPr/>
          </p:nvSpPr>
          <p:spPr>
            <a:xfrm>
              <a:off x="2669827" y="2658137"/>
              <a:ext cx="658895" cy="20168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graphicFrame>
          <p:nvGraphicFramePr>
            <p:cNvPr id="57350" name="Object 6"/>
            <p:cNvGraphicFramePr>
              <a:graphicFrameLocks noChangeAspect="1"/>
            </p:cNvGraphicFramePr>
            <p:nvPr/>
          </p:nvGraphicFramePr>
          <p:xfrm>
            <a:off x="1875978" y="2563003"/>
            <a:ext cx="66357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22" name="Equation" r:id="rId9" imgW="444114" imgH="253780" progId="">
                    <p:embed/>
                  </p:oleObj>
                </mc:Choice>
                <mc:Fallback>
                  <p:oleObj name="Equation" r:id="rId9" imgW="444114" imgH="253780" progId="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5978" y="2563003"/>
                          <a:ext cx="66357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0352" y="347472"/>
            <a:ext cx="28392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500" u="sng" smtClean="0">
                <a:solidFill>
                  <a:schemeClr val="accent6">
                    <a:lumMod val="50000"/>
                  </a:schemeClr>
                </a:solidFill>
              </a:rPr>
              <a:t>Input impedance:</a:t>
            </a:r>
            <a:endParaRPr lang="ko-KR" altLang="en-US" sz="2500" u="sng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TextBox 1"/>
          <p:cNvSpPr txBox="1">
            <a:spLocks noChangeArrowheads="1"/>
          </p:cNvSpPr>
          <p:nvPr/>
        </p:nvSpPr>
        <p:spPr bwMode="auto">
          <a:xfrm>
            <a:off x="406591" y="18573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400" b="0" u="sng">
                <a:solidFill>
                  <a:srgbClr val="0000CC"/>
                </a:solidFill>
                <a:cs typeface="Arial" charset="0"/>
              </a:rPr>
              <a:t>At the load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 (</a:t>
            </a:r>
            <a:r>
              <a:rPr lang="en-US" sz="2000" b="0" i="1">
                <a:solidFill>
                  <a:srgbClr val="0000CC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400" b="0">
                <a:solidFill>
                  <a:srgbClr val="0000CC"/>
                </a:solidFill>
                <a:latin typeface="Gigi" pitchFamily="82" charset="0"/>
                <a:cs typeface="Arial" charset="0"/>
              </a:rPr>
              <a:t>  </a:t>
            </a:r>
            <a:r>
              <a:rPr lang="en-US" sz="2400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):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507217"/>
              </p:ext>
            </p:extLst>
          </p:nvPr>
        </p:nvGraphicFramePr>
        <p:xfrm>
          <a:off x="465328" y="770637"/>
          <a:ext cx="28543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3" name="Equation" r:id="rId3" imgW="1511300" imgH="482600" progId="Equation.DSMT4">
                  <p:embed/>
                </p:oleObj>
              </mc:Choice>
              <mc:Fallback>
                <p:oleObj name="Equation" r:id="rId3" imgW="1511300" imgH="4826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8" y="770637"/>
                        <a:ext cx="2854325" cy="9509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845809"/>
              </p:ext>
            </p:extLst>
          </p:nvPr>
        </p:nvGraphicFramePr>
        <p:xfrm>
          <a:off x="3443224" y="750793"/>
          <a:ext cx="22685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4" name="Equation" r:id="rId5" imgW="1028254" imgH="431613" progId="Equation.DSMT4">
                  <p:embed/>
                </p:oleObj>
              </mc:Choice>
              <mc:Fallback>
                <p:oleObj name="Equation" r:id="rId5" imgW="1028254" imgH="431613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24" y="750793"/>
                        <a:ext cx="2268538" cy="9906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406591" y="1951419"/>
            <a:ext cx="3689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42950"/>
            <a:r>
              <a:rPr lang="en-US" sz="2400" b="0" u="sng" smtClean="0">
                <a:solidFill>
                  <a:srgbClr val="0000CC"/>
                </a:solidFill>
                <a:cs typeface="Arial" charset="0"/>
              </a:rPr>
              <a:t>Reflection Coefficient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103375"/>
              </p:ext>
            </p:extLst>
          </p:nvPr>
        </p:nvGraphicFramePr>
        <p:xfrm>
          <a:off x="465328" y="2800350"/>
          <a:ext cx="65659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25" name="Equation" r:id="rId7" imgW="6565680" imgH="3555720" progId="Equation.DSMT4">
                  <p:embed/>
                </p:oleObj>
              </mc:Choice>
              <mc:Fallback>
                <p:oleObj name="Equation" r:id="rId7" imgW="6565680" imgH="3555720" progId="Equation.DSMT4">
                  <p:embed/>
                  <p:pic>
                    <p:nvPicPr>
                      <p:cNvPr id="2" name="개체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5328" y="2800350"/>
                        <a:ext cx="6565900" cy="3556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TextBox 1"/>
          <p:cNvSpPr txBox="1">
            <a:spLocks noChangeArrowheads="1"/>
          </p:cNvSpPr>
          <p:nvPr/>
        </p:nvSpPr>
        <p:spPr bwMode="auto">
          <a:xfrm>
            <a:off x="982663" y="110013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400" b="0" u="sng">
                <a:solidFill>
                  <a:srgbClr val="0000CC"/>
                </a:solidFill>
                <a:cs typeface="Arial" charset="0"/>
              </a:rPr>
              <a:t>At the load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 (</a:t>
            </a:r>
            <a:r>
              <a:rPr lang="en-US" sz="2000" b="0" i="1">
                <a:solidFill>
                  <a:srgbClr val="0000CC"/>
                </a:solidFill>
                <a:latin typeface="Gigi" pitchFamily="82" charset="0"/>
                <a:cs typeface="Arial" charset="0"/>
              </a:rPr>
              <a:t>l</a:t>
            </a:r>
            <a:r>
              <a:rPr lang="en-US" sz="2400" b="0">
                <a:solidFill>
                  <a:srgbClr val="0000CC"/>
                </a:solidFill>
                <a:latin typeface="Gigi" pitchFamily="82" charset="0"/>
                <a:cs typeface="Arial" charset="0"/>
              </a:rPr>
              <a:t>  </a:t>
            </a:r>
            <a:r>
              <a:rPr lang="en-US" sz="2400" b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400" b="0">
                <a:solidFill>
                  <a:srgbClr val="0000CC"/>
                </a:solidFill>
                <a:cs typeface="Arial" charset="0"/>
              </a:rPr>
              <a:t>):</a:t>
            </a:r>
            <a:endParaRPr lang="en-US" sz="2400" b="0" u="sng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479550" y="1830388"/>
          <a:ext cx="28543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6" name="Equation" r:id="rId3" imgW="1511300" imgH="482600" progId="">
                  <p:embed/>
                </p:oleObj>
              </mc:Choice>
              <mc:Fallback>
                <p:oleObj name="Equation" r:id="rId3" imgW="1511300" imgH="482600" progId="">
                  <p:embed/>
                  <p:pic>
                    <p:nvPicPr>
                      <p:cNvPr id="583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830388"/>
                        <a:ext cx="285432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TextBox 3"/>
          <p:cNvSpPr txBox="1">
            <a:spLocks noChangeArrowheads="1"/>
          </p:cNvSpPr>
          <p:nvPr/>
        </p:nvSpPr>
        <p:spPr bwMode="auto">
          <a:xfrm>
            <a:off x="2525713" y="4594225"/>
            <a:ext cx="835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0000CC"/>
                </a:solidFill>
                <a:cs typeface="Arial" charset="0"/>
              </a:rPr>
              <a:t>Thus,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147730"/>
              </p:ext>
            </p:extLst>
          </p:nvPr>
        </p:nvGraphicFramePr>
        <p:xfrm>
          <a:off x="3284538" y="4437063"/>
          <a:ext cx="36703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7" name="Equation" r:id="rId5" imgW="2044700" imgH="965200" progId="">
                  <p:embed/>
                </p:oleObj>
              </mc:Choice>
              <mc:Fallback>
                <p:oleObj name="Equation" r:id="rId5" imgW="2044700" imgH="965200" progId="">
                  <p:embed/>
                  <p:pic>
                    <p:nvPicPr>
                      <p:cNvPr id="583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4437063"/>
                        <a:ext cx="3670300" cy="180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445559"/>
              </p:ext>
            </p:extLst>
          </p:nvPr>
        </p:nvGraphicFramePr>
        <p:xfrm>
          <a:off x="4914900" y="1868488"/>
          <a:ext cx="22685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8" name="Equation" r:id="rId7" imgW="1028254" imgH="431613" progId="">
                  <p:embed/>
                </p:oleObj>
              </mc:Choice>
              <mc:Fallback>
                <p:oleObj name="Equation" r:id="rId7" imgW="1028254" imgH="431613" progId="">
                  <p:embed/>
                  <p:pic>
                    <p:nvPicPr>
                      <p:cNvPr id="58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1868488"/>
                        <a:ext cx="2268538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2849563" y="3249613"/>
          <a:ext cx="263366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69" name="Equation" r:id="rId9" imgW="1548728" imgH="482391" progId="">
                  <p:embed/>
                </p:oleObj>
              </mc:Choice>
              <mc:Fallback>
                <p:oleObj name="Equation" r:id="rId9" imgW="1548728" imgH="482391" progId="">
                  <p:embed/>
                  <p:pic>
                    <p:nvPicPr>
                      <p:cNvPr id="583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3249613"/>
                        <a:ext cx="2633662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1787525" y="3476625"/>
            <a:ext cx="100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b="0">
                <a:solidFill>
                  <a:srgbClr val="0000CC"/>
                </a:solidFill>
                <a:cs typeface="Arial" charset="0"/>
              </a:rPr>
              <a:t>Recall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TextBox 3"/>
          <p:cNvSpPr txBox="1">
            <a:spLocks noChangeArrowheads="1"/>
          </p:cNvSpPr>
          <p:nvPr/>
        </p:nvSpPr>
        <p:spPr bwMode="auto">
          <a:xfrm>
            <a:off x="412750" y="1127125"/>
            <a:ext cx="260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00CC"/>
                </a:solidFill>
                <a:cs typeface="Arial" charset="0"/>
              </a:rPr>
              <a:t>Simplifying, we have</a:t>
            </a:r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560020"/>
              </p:ext>
            </p:extLst>
          </p:nvPr>
        </p:nvGraphicFramePr>
        <p:xfrm>
          <a:off x="2841625" y="5530850"/>
          <a:ext cx="35337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5" name="Equation" r:id="rId4" imgW="1968500" imgH="508000" progId="">
                  <p:embed/>
                </p:oleObj>
              </mc:Choice>
              <mc:Fallback>
                <p:oleObj name="Equation" r:id="rId4" imgW="1968500" imgH="5080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5530850"/>
                        <a:ext cx="3533775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1841500" y="1579563"/>
          <a:ext cx="5829300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6" name="Equation" r:id="rId6" imgW="4114800" imgH="1993900" progId="">
                  <p:embed/>
                </p:oleObj>
              </mc:Choice>
              <mc:Fallback>
                <p:oleObj name="Equation" r:id="rId6" imgW="4114800" imgH="19939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579563"/>
                        <a:ext cx="5829300" cy="294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1" name="TextBox 10"/>
          <p:cNvSpPr txBox="1">
            <a:spLocks noChangeArrowheads="1"/>
          </p:cNvSpPr>
          <p:nvPr/>
        </p:nvSpPr>
        <p:spPr bwMode="auto">
          <a:xfrm>
            <a:off x="909638" y="4984750"/>
            <a:ext cx="2071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42950"/>
            <a:r>
              <a:rPr lang="en-US" sz="2000" b="0">
                <a:solidFill>
                  <a:srgbClr val="0000CC"/>
                </a:solidFill>
                <a:cs typeface="Arial" charset="0"/>
              </a:rPr>
              <a:t>Hence, we have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72091-C054-4895-B148-D741E914C4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309360" y="4602418"/>
            <a:ext cx="220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smtClean="0"/>
              <a:t>sinh: </a:t>
            </a:r>
            <a:r>
              <a:rPr lang="ko-KR" altLang="en-US" b="0" smtClean="0"/>
              <a:t>싸인에이취</a:t>
            </a:r>
            <a:r>
              <a:rPr lang="en-US" b="0" smtClean="0"/>
              <a:t> 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10403</TotalTime>
  <Words>1067</Words>
  <Application>Microsoft Office PowerPoint</Application>
  <PresentationFormat>화면 슬라이드 쇼(4:3)</PresentationFormat>
  <Paragraphs>202</Paragraphs>
  <Slides>37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37</vt:i4>
      </vt:variant>
    </vt:vector>
  </HeadingPairs>
  <TitlesOfParts>
    <vt:vector size="47" baseType="lpstr">
      <vt:lpstr>courier</vt:lpstr>
      <vt:lpstr>맑은 고딕</vt:lpstr>
      <vt:lpstr>Arial</vt:lpstr>
      <vt:lpstr>Calibri</vt:lpstr>
      <vt:lpstr>Gigi</vt:lpstr>
      <vt:lpstr>Symbol</vt:lpstr>
      <vt:lpstr>Times New Roman</vt:lpstr>
      <vt:lpstr>Office Theme</vt:lpstr>
      <vt:lpstr>Equation</vt:lpstr>
      <vt:lpstr>Visio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Siavash</dc:creator>
  <cp:lastModifiedBy>Ahn</cp:lastModifiedBy>
  <cp:revision>700</cp:revision>
  <cp:lastPrinted>2024-03-15T07:19:30Z</cp:lastPrinted>
  <dcterms:created xsi:type="dcterms:W3CDTF">2006-08-16T00:00:00Z</dcterms:created>
  <dcterms:modified xsi:type="dcterms:W3CDTF">2024-03-18T12:29:27Z</dcterms:modified>
</cp:coreProperties>
</file>