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89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413" r:id="rId12"/>
    <p:sldId id="414" r:id="rId13"/>
    <p:sldId id="415" r:id="rId14"/>
    <p:sldId id="306" r:id="rId15"/>
    <p:sldId id="355" r:id="rId16"/>
    <p:sldId id="356" r:id="rId17"/>
    <p:sldId id="409" r:id="rId18"/>
    <p:sldId id="410" r:id="rId19"/>
    <p:sldId id="412" r:id="rId20"/>
    <p:sldId id="307" r:id="rId21"/>
    <p:sldId id="318" r:id="rId22"/>
    <p:sldId id="319" r:id="rId23"/>
    <p:sldId id="310" r:id="rId24"/>
    <p:sldId id="311" r:id="rId25"/>
    <p:sldId id="312" r:id="rId26"/>
    <p:sldId id="358" r:id="rId27"/>
    <p:sldId id="422" r:id="rId28"/>
    <p:sldId id="309" r:id="rId29"/>
    <p:sldId id="427" r:id="rId30"/>
    <p:sldId id="314" r:id="rId31"/>
    <p:sldId id="317" r:id="rId32"/>
    <p:sldId id="267" r:id="rId33"/>
    <p:sldId id="308" r:id="rId34"/>
    <p:sldId id="424" r:id="rId35"/>
    <p:sldId id="430" r:id="rId36"/>
    <p:sldId id="428" r:id="rId37"/>
    <p:sldId id="429" r:id="rId38"/>
    <p:sldId id="431" r:id="rId39"/>
    <p:sldId id="432" r:id="rId40"/>
    <p:sldId id="436" r:id="rId41"/>
    <p:sldId id="437" r:id="rId42"/>
    <p:sldId id="438" r:id="rId43"/>
    <p:sldId id="439" r:id="rId44"/>
    <p:sldId id="435" r:id="rId4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00CC"/>
    <a:srgbClr val="FF00FF"/>
    <a:srgbClr val="FFFF66"/>
    <a:srgbClr val="DDDDDD"/>
    <a:srgbClr val="CCFFFF"/>
    <a:srgbClr val="66FFFF"/>
    <a:srgbClr val="00FFFF"/>
    <a:srgbClr val="FFF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6663" autoAdjust="0"/>
  </p:normalViewPr>
  <p:slideViewPr>
    <p:cSldViewPr snapToGrid="0">
      <p:cViewPr varScale="1">
        <p:scale>
          <a:sx n="101" d="100"/>
          <a:sy n="101" d="100"/>
        </p:scale>
        <p:origin x="2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49.wmf"/><Relationship Id="rId1" Type="http://schemas.openxmlformats.org/officeDocument/2006/relationships/image" Target="../media/image52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78.wmf"/><Relationship Id="rId1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emf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3.wmf"/><Relationship Id="rId5" Type="http://schemas.openxmlformats.org/officeDocument/2006/relationships/image" Target="../media/image89.wmf"/><Relationship Id="rId4" Type="http://schemas.openxmlformats.org/officeDocument/2006/relationships/image" Target="../media/image11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89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9.wmf"/><Relationship Id="rId7" Type="http://schemas.openxmlformats.org/officeDocument/2006/relationships/image" Target="../media/image8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2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1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Calibri" pitchFamily="34" charset="0"/>
              </a:defRPr>
            </a:lvl1pPr>
          </a:lstStyle>
          <a:p>
            <a:fld id="{2A375401-1611-4C30-913C-0E02E329767E}" type="datetimeFigureOut">
              <a:rPr lang="en-US"/>
              <a:pPr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Calibri" pitchFamily="34" charset="0"/>
              </a:defRPr>
            </a:lvl1pPr>
          </a:lstStyle>
          <a:p>
            <a:fld id="{797FBFC1-83AF-4AF7-8DF9-D5870027C0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49BC5-3A0F-473B-B477-0FDE2CBB972C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FCD1C-3ADA-44AD-B1C7-3FD0F753DB14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B59B8-8BE0-428C-8458-A18BF5AF6BC2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D8F38-6E7B-4F16-A9F3-DA02F5CD1ECA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9DEA0-F97F-4405-AEF0-DE57897C32DC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38F4B-3E3B-4BC4-937F-23F6D8917280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890BD-72E9-4812-9845-40889339880D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02D7A-9E43-427E-AC68-17E38BC3B4E6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02D7A-9E43-427E-AC68-17E38BC3B4E6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02D7A-9E43-427E-AC68-17E38BC3B4E6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5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96F09-F556-4EE4-A65C-3F1AC77B2675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02D7A-9E43-427E-AC68-17E38BC3B4E6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1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50A02-6DF2-4FF5-80E4-65DE12533915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F1438-CD98-48EE-B8D4-C40C06C690C4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D7B5A-54D1-4A29-98E4-B26A465FB30A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D7B5A-54D1-4A29-98E4-B26A465FB30A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20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F9C7C-FD1B-41A2-9AAF-C547F68C3C17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16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20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60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269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92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68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886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967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42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AF78-175F-4214-A514-F2B8D1228308}" type="slidenum">
              <a:rPr lang="ko-KR" altLang="en-US" smtClean="0"/>
              <a:pPr>
                <a:defRPr/>
              </a:pPr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41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17BE7-51A3-4C72-ADF3-C5204A2D3B9C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56A1F-8F05-4602-80F2-4E49EDCF7567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C613B-19CE-468F-B3A9-391602D03E9B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5ECF1-1C21-4B1D-AEF6-540B5834A5E1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168F3-97DB-43A8-831B-69D94485B972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8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9FBE-CAA3-46D1-80EB-61FC61819FF2}" type="datetime1">
              <a:rPr lang="en-US" smtClean="0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1937" y="6492875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038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8AE101-5309-4E4F-BF1A-80705446FEC3}" type="datetime1">
              <a:rPr lang="en-US" smtClean="0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45457DB-A7B0-4E60-BEFD-118952530E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0.png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5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4.wmf"/><Relationship Id="rId5" Type="http://schemas.openxmlformats.org/officeDocument/2006/relationships/image" Target="../media/image52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5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5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3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7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8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79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7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8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9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3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91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9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95.wmf"/><Relationship Id="rId5" Type="http://schemas.openxmlformats.org/officeDocument/2006/relationships/image" Target="../media/image92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9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9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10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10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106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10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05.emf"/><Relationship Id="rId5" Type="http://schemas.openxmlformats.org/officeDocument/2006/relationships/image" Target="../media/image102.wmf"/><Relationship Id="rId15" Type="http://schemas.openxmlformats.org/officeDocument/2006/relationships/image" Target="../media/image107.e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04.emf"/><Relationship Id="rId14" Type="http://schemas.openxmlformats.org/officeDocument/2006/relationships/oleObject" Target="../embeddings/oleObject1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5" Type="http://schemas.openxmlformats.org/officeDocument/2006/relationships/image" Target="../media/image113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11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113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89.wmf"/><Relationship Id="rId5" Type="http://schemas.openxmlformats.org/officeDocument/2006/relationships/image" Target="../media/image114.wmf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1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127.bin"/><Relationship Id="rId18" Type="http://schemas.openxmlformats.org/officeDocument/2006/relationships/image" Target="../media/image121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2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9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5" Type="http://schemas.openxmlformats.org/officeDocument/2006/relationships/oleObject" Target="../embeddings/oleObject128.bin"/><Relationship Id="rId10" Type="http://schemas.openxmlformats.org/officeDocument/2006/relationships/image" Target="../media/image120.wmf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11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13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127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135.bin"/><Relationship Id="rId17" Type="http://schemas.openxmlformats.org/officeDocument/2006/relationships/image" Target="../media/image12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7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26.wmf"/><Relationship Id="rId5" Type="http://schemas.openxmlformats.org/officeDocument/2006/relationships/image" Target="../media/image123.wmf"/><Relationship Id="rId15" Type="http://schemas.openxmlformats.org/officeDocument/2006/relationships/image" Target="../media/image128.wmf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13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4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python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8.wmf"/><Relationship Id="rId5" Type="http://schemas.openxmlformats.org/officeDocument/2006/relationships/image" Target="../media/image15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4"/>
          <p:cNvSpPr>
            <a:spLocks noChangeArrowheads="1"/>
          </p:cNvSpPr>
          <p:nvPr/>
        </p:nvSpPr>
        <p:spPr bwMode="auto">
          <a:xfrm>
            <a:off x="1878662" y="2405269"/>
            <a:ext cx="572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Transmission </a:t>
            </a:r>
            <a:r>
              <a:rPr lang="en-US" sz="4000" b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Lines 1</a:t>
            </a:r>
            <a:endParaRPr lang="en-US" sz="4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2"/>
    </mc:Choice>
    <mc:Fallback xmlns="">
      <p:transition spd="slow" advTm="32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Text Box 3"/>
          <p:cNvSpPr txBox="1">
            <a:spLocks noChangeArrowheads="1"/>
          </p:cNvSpPr>
          <p:nvPr/>
        </p:nvSpPr>
        <p:spPr bwMode="auto">
          <a:xfrm>
            <a:off x="554038" y="2517775"/>
            <a:ext cx="12938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Note that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1187450" y="1050925"/>
          <a:ext cx="6629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4" name="Equation" r:id="rId4" imgW="3606480" imgH="507960" progId="Equation.DSMT4">
                  <p:embed/>
                </p:oleObj>
              </mc:Choice>
              <mc:Fallback>
                <p:oleObj name="Equation" r:id="rId4" imgW="360648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050925"/>
                        <a:ext cx="6629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950913" y="3148013"/>
          <a:ext cx="75660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5" name="Equation" r:id="rId6" imgW="4216320" imgH="266400" progId="Equation.DSMT4">
                  <p:embed/>
                </p:oleObj>
              </mc:Choice>
              <mc:Fallback>
                <p:oleObj name="Equation" r:id="rId6" imgW="4216320" imgH="26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148013"/>
                        <a:ext cx="756602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1599892" y="4047408"/>
          <a:ext cx="6249698" cy="978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6" name="Equation" r:id="rId8" imgW="3568680" imgH="558720" progId="Equation.DSMT4">
                  <p:embed/>
                </p:oleObj>
              </mc:Choice>
              <mc:Fallback>
                <p:oleObj name="Equation" r:id="rId8" imgW="3568680" imgH="55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892" y="4047408"/>
                        <a:ext cx="6249698" cy="978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19125" y="5759450"/>
            <a:ext cx="2457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Then we can write: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952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181737"/>
              </p:ext>
            </p:extLst>
          </p:nvPr>
        </p:nvGraphicFramePr>
        <p:xfrm>
          <a:off x="3297238" y="5554663"/>
          <a:ext cx="19558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7" name="Equation" r:id="rId10" imgW="1143000" imgH="507960" progId="Equation.DSMT4">
                  <p:embed/>
                </p:oleObj>
              </mc:Choice>
              <mc:Fallback>
                <p:oleObj name="Equation" r:id="rId10" imgW="1143000" imgH="507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5554663"/>
                        <a:ext cx="1955800" cy="8683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291" name="Text Box 11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직사각형 1"/>
          <p:cNvSpPr/>
          <p:nvPr/>
        </p:nvSpPr>
        <p:spPr>
          <a:xfrm>
            <a:off x="1431636" y="4047408"/>
            <a:ext cx="6493164" cy="978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2133600"/>
            <a:ext cx="230659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Phasor</a:t>
            </a:r>
            <a:r>
              <a:rPr lang="en-US" dirty="0"/>
              <a:t> Domain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429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057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2743200"/>
            <a:ext cx="2472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Phasor</a:t>
            </a:r>
            <a:r>
              <a:rPr lang="en-US" sz="2000" dirty="0"/>
              <a:t> counterpart of </a:t>
            </a:r>
          </a:p>
        </p:txBody>
      </p:sp>
      <p:sp>
        <p:nvSpPr>
          <p:cNvPr id="15" name="Right Brace 14"/>
          <p:cNvSpPr/>
          <p:nvPr/>
        </p:nvSpPr>
        <p:spPr>
          <a:xfrm rot="5400000">
            <a:off x="2037588" y="2225804"/>
            <a:ext cx="344424" cy="762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24362"/>
            <a:ext cx="2895601" cy="39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4317" y="2209800"/>
            <a:ext cx="38548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776538"/>
            <a:ext cx="49053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3505200"/>
            <a:ext cx="6522666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직사각형 1"/>
          <p:cNvSpPr/>
          <p:nvPr/>
        </p:nvSpPr>
        <p:spPr>
          <a:xfrm>
            <a:off x="1824317" y="4535055"/>
            <a:ext cx="5518592" cy="489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249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</a:t>
            </a:r>
            <a:r>
              <a:rPr lang="en-US" dirty="0" err="1"/>
              <a:t>Phasor</a:t>
            </a:r>
            <a:r>
              <a:rPr lang="en-US" dirty="0"/>
              <a:t> Domain</a:t>
            </a:r>
          </a:p>
        </p:txBody>
      </p:sp>
      <p:sp>
        <p:nvSpPr>
          <p:cNvPr id="5" name="Text Box 762"/>
          <p:cNvSpPr txBox="1">
            <a:spLocks noChangeArrowheads="1"/>
          </p:cNvSpPr>
          <p:nvPr/>
        </p:nvSpPr>
        <p:spPr bwMode="auto">
          <a:xfrm>
            <a:off x="5105400" y="1418069"/>
            <a:ext cx="3657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is much easier to deal with exponentials in the phasor domain than sinusoidal relations in the time domain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Just need to track magnitude/phase, knowing that everything is at frequency </a:t>
            </a:r>
            <a:r>
              <a:rPr lang="en-US" sz="2800" i="1" dirty="0">
                <a:solidFill>
                  <a:schemeClr val="accent1"/>
                </a:solidFill>
                <a:latin typeface="Symbol" pitchFamily="18" charset="2"/>
              </a:rPr>
              <a:t>w</a:t>
            </a:r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467282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520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 Numbers</a:t>
            </a:r>
          </a:p>
        </p:txBody>
      </p:sp>
      <p:sp>
        <p:nvSpPr>
          <p:cNvPr id="8" name="Text Box 762"/>
          <p:cNvSpPr txBox="1">
            <a:spLocks noChangeArrowheads="1"/>
          </p:cNvSpPr>
          <p:nvPr/>
        </p:nvSpPr>
        <p:spPr bwMode="auto">
          <a:xfrm>
            <a:off x="533400" y="1560493"/>
            <a:ext cx="632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We will find it is useful to represent sinusoids as complex numbers</a:t>
            </a: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658813" y="2771775"/>
          <a:ext cx="11842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13" name="Equation" r:id="rId3" imgW="634680" imgH="190440" progId="Equation.3">
                  <p:embed/>
                </p:oleObj>
              </mc:Choice>
              <mc:Fallback>
                <p:oleObj name="Equation" r:id="rId3" imgW="634680" imgH="190440" progId="Equation.3">
                  <p:embed/>
                  <p:pic>
                    <p:nvPicPr>
                      <p:cNvPr id="5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2771775"/>
                        <a:ext cx="118427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700088" y="3205163"/>
          <a:ext cx="19669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14" name="Equation" r:id="rId5" imgW="1054080" imgH="253800" progId="Equation.3">
                  <p:embed/>
                </p:oleObj>
              </mc:Choice>
              <mc:Fallback>
                <p:oleObj name="Equation" r:id="rId5" imgW="1054080" imgH="253800" progId="Equation.3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3205163"/>
                        <a:ext cx="196691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3" name="Object 13"/>
          <p:cNvGraphicFramePr>
            <a:graphicFrameLocks noChangeAspect="1"/>
          </p:cNvGraphicFramePr>
          <p:nvPr/>
        </p:nvGraphicFramePr>
        <p:xfrm>
          <a:off x="7696200" y="1676400"/>
          <a:ext cx="10191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15" name="Equation" r:id="rId7" imgW="545760" imgH="241200" progId="Equation.3">
                  <p:embed/>
                </p:oleObj>
              </mc:Choice>
              <mc:Fallback>
                <p:oleObj name="Equation" r:id="rId7" imgW="545760" imgH="241200" progId="Equation.3">
                  <p:embed/>
                  <p:pic>
                    <p:nvPicPr>
                      <p:cNvPr id="563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676400"/>
                        <a:ext cx="1019175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819400" y="2667000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Rectangular coordinates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819400" y="3390900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Polar coordinates</a:t>
            </a:r>
          </a:p>
        </p:txBody>
      </p:sp>
      <p:graphicFrame>
        <p:nvGraphicFramePr>
          <p:cNvPr id="56340" name="Object 20"/>
          <p:cNvGraphicFramePr>
            <a:graphicFrameLocks noChangeAspect="1"/>
          </p:cNvGraphicFramePr>
          <p:nvPr/>
        </p:nvGraphicFramePr>
        <p:xfrm>
          <a:off x="5707063" y="5591175"/>
          <a:ext cx="23701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16" name="Equation" r:id="rId9" imgW="1269720" imgH="228600" progId="Equation.3">
                  <p:embed/>
                </p:oleObj>
              </mc:Choice>
              <mc:Fallback>
                <p:oleObj name="Equation" r:id="rId9" imgW="1269720" imgH="228600" progId="Equation.3">
                  <p:embed/>
                  <p:pic>
                    <p:nvPicPr>
                      <p:cNvPr id="5634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3" y="5591175"/>
                        <a:ext cx="23701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814640" y="4231243"/>
            <a:ext cx="25225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Relations based on Euler’s Identity</a:t>
            </a:r>
          </a:p>
        </p:txBody>
      </p:sp>
      <p:graphicFrame>
        <p:nvGraphicFramePr>
          <p:cNvPr id="56341" name="Object 21"/>
          <p:cNvGraphicFramePr>
            <a:graphicFrameLocks noChangeAspect="1"/>
          </p:cNvGraphicFramePr>
          <p:nvPr/>
        </p:nvGraphicFramePr>
        <p:xfrm>
          <a:off x="6781800" y="2819400"/>
          <a:ext cx="1184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17" name="Equation" r:id="rId11" imgW="634680" imgH="431640" progId="Equation.3">
                  <p:embed/>
                </p:oleObj>
              </mc:Choice>
              <mc:Fallback>
                <p:oleObj name="Equation" r:id="rId11" imgW="634680" imgH="431640" progId="Equation.3">
                  <p:embed/>
                  <p:pic>
                    <p:nvPicPr>
                      <p:cNvPr id="5634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819400"/>
                        <a:ext cx="11842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4114800"/>
            <a:ext cx="4200525" cy="25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609600" y="2771775"/>
            <a:ext cx="2133600" cy="909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직사각형 3"/>
          <p:cNvSpPr/>
          <p:nvPr/>
        </p:nvSpPr>
        <p:spPr>
          <a:xfrm>
            <a:off x="6781800" y="2771775"/>
            <a:ext cx="12954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4"/>
          <p:cNvSpPr/>
          <p:nvPr/>
        </p:nvSpPr>
        <p:spPr>
          <a:xfrm>
            <a:off x="5634182" y="5591175"/>
            <a:ext cx="2443018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0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2" name="Text Box 3"/>
          <p:cNvSpPr txBox="1">
            <a:spLocks noChangeArrowheads="1"/>
          </p:cNvSpPr>
          <p:nvPr/>
        </p:nvSpPr>
        <p:spPr bwMode="auto">
          <a:xfrm>
            <a:off x="677001" y="1079195"/>
            <a:ext cx="108743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Define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sp>
        <p:nvSpPr>
          <p:cNvPr id="97293" name="Text Box 4"/>
          <p:cNvSpPr txBox="1">
            <a:spLocks noChangeArrowheads="1"/>
          </p:cNvSpPr>
          <p:nvPr/>
        </p:nvSpPr>
        <p:spPr bwMode="auto">
          <a:xfrm>
            <a:off x="1001119" y="5300174"/>
            <a:ext cx="1526639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We have: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97294" name="Text Box 9"/>
          <p:cNvSpPr txBox="1">
            <a:spLocks noChangeArrowheads="1"/>
          </p:cNvSpPr>
          <p:nvPr/>
        </p:nvSpPr>
        <p:spPr bwMode="auto">
          <a:xfrm>
            <a:off x="546033" y="1991422"/>
            <a:ext cx="13493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Solution: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530848"/>
              </p:ext>
            </p:extLst>
          </p:nvPr>
        </p:nvGraphicFramePr>
        <p:xfrm>
          <a:off x="2024063" y="1079195"/>
          <a:ext cx="13112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1" name="Equation" r:id="rId4" imgW="685800" imgH="266400" progId="Equation.DSMT4">
                  <p:embed/>
                </p:oleObj>
              </mc:Choice>
              <mc:Fallback>
                <p:oleObj name="Equation" r:id="rId4" imgW="685800" imgH="26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1079195"/>
                        <a:ext cx="1311275" cy="5111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270926"/>
              </p:ext>
            </p:extLst>
          </p:nvPr>
        </p:nvGraphicFramePr>
        <p:xfrm>
          <a:off x="1947069" y="2089363"/>
          <a:ext cx="621665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2" name="Equation" r:id="rId6" imgW="3098520" imgH="965160" progId="Equation.DSMT4">
                  <p:embed/>
                </p:oleObj>
              </mc:Choice>
              <mc:Fallback>
                <p:oleObj name="Equation" r:id="rId6" imgW="3098520" imgH="965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069" y="2089363"/>
                        <a:ext cx="6216650" cy="19367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295512"/>
              </p:ext>
            </p:extLst>
          </p:nvPr>
        </p:nvGraphicFramePr>
        <p:xfrm>
          <a:off x="2555874" y="5421618"/>
          <a:ext cx="3682174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3" name="Equation" r:id="rId8" imgW="1765080" imgH="266400" progId="Equation.DSMT4">
                  <p:embed/>
                </p:oleObj>
              </mc:Choice>
              <mc:Fallback>
                <p:oleObj name="Equation" r:id="rId8" imgW="1765080" imgH="266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4" y="5421618"/>
                        <a:ext cx="3682174" cy="55721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080732"/>
              </p:ext>
            </p:extLst>
          </p:nvPr>
        </p:nvGraphicFramePr>
        <p:xfrm>
          <a:off x="5055394" y="787709"/>
          <a:ext cx="2659062" cy="939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4" name="Equation" r:id="rId10" imgW="1473120" imgH="520560" progId="Equation.DSMT4">
                  <p:embed/>
                </p:oleObj>
              </mc:Choice>
              <mc:Fallback>
                <p:oleObj name="Equation" r:id="rId10" imgW="1473120" imgH="520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394" y="787709"/>
                        <a:ext cx="2659062" cy="939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5" name="Text Box 18"/>
          <p:cNvSpPr txBox="1">
            <a:spLocks noChangeArrowheads="1"/>
          </p:cNvSpPr>
          <p:nvPr/>
        </p:nvSpPr>
        <p:spPr bwMode="auto">
          <a:xfrm>
            <a:off x="3992149" y="1075813"/>
            <a:ext cx="809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Then</a:t>
            </a:r>
            <a:endParaRPr lang="en-US" sz="2000" b="0" baseline="-25000">
              <a:solidFill>
                <a:srgbClr val="0000FF"/>
              </a:solidFill>
            </a:endParaRPr>
          </a:p>
        </p:txBody>
      </p:sp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97297" name="Text Box 20"/>
          <p:cNvSpPr txBox="1">
            <a:spLocks noChangeArrowheads="1"/>
          </p:cNvSpPr>
          <p:nvPr/>
        </p:nvSpPr>
        <p:spPr bwMode="auto">
          <a:xfrm>
            <a:off x="2488631" y="4734994"/>
            <a:ext cx="4073551" cy="40011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i="1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b="0" dirty="0">
                <a:solidFill>
                  <a:srgbClr val="000000"/>
                </a:solidFill>
                <a:sym typeface="Symbol" pitchFamily="18" charset="2"/>
              </a:rPr>
              <a:t>  is called the “</a:t>
            </a:r>
            <a:r>
              <a:rPr lang="en-US" b="0" dirty="0">
                <a:solidFill>
                  <a:srgbClr val="FF0000"/>
                </a:solidFill>
                <a:sym typeface="Symbol" pitchFamily="18" charset="2"/>
              </a:rPr>
              <a:t>propagation constant</a:t>
            </a:r>
            <a:r>
              <a:rPr lang="en-US" b="0" dirty="0">
                <a:solidFill>
                  <a:srgbClr val="000000"/>
                </a:solidFill>
                <a:sym typeface="Symbol" pitchFamily="18" charset="2"/>
              </a:rPr>
              <a:t>”.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11789" y="6123543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Question: Which sign of the square root is correct?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3" name="Text Box 4"/>
          <p:cNvSpPr txBox="1">
            <a:spLocks noChangeArrowheads="1"/>
          </p:cNvSpPr>
          <p:nvPr/>
        </p:nvSpPr>
        <p:spPr bwMode="auto">
          <a:xfrm>
            <a:off x="736600" y="2694738"/>
            <a:ext cx="26638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Principal square root: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1016000" y="3359900"/>
          <a:ext cx="14351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8" name="Equation" r:id="rId4" imgW="825480" imgH="241200" progId="Equation.DSMT4">
                  <p:embed/>
                </p:oleObj>
              </mc:Choice>
              <mc:Fallback>
                <p:oleObj name="Equation" r:id="rId4" imgW="82548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3359900"/>
                        <a:ext cx="14351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203388"/>
              </p:ext>
            </p:extLst>
          </p:nvPr>
        </p:nvGraphicFramePr>
        <p:xfrm>
          <a:off x="2602003" y="3372600"/>
          <a:ext cx="1521405" cy="374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9" name="Equation" r:id="rId6" imgW="723600" imgH="177480" progId="Equation.DSMT4">
                  <p:embed/>
                </p:oleObj>
              </mc:Choice>
              <mc:Fallback>
                <p:oleObj name="Equation" r:id="rId6" imgW="72360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003" y="3372600"/>
                        <a:ext cx="1521405" cy="374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245771" name="Object 11"/>
          <p:cNvGraphicFramePr>
            <a:graphicFrameLocks noChangeAspect="1"/>
          </p:cNvGraphicFramePr>
          <p:nvPr/>
        </p:nvGraphicFramePr>
        <p:xfrm>
          <a:off x="2629354" y="1050533"/>
          <a:ext cx="336745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0" name="Equation" r:id="rId8" imgW="1765080" imgH="266400" progId="Equation.DSMT4">
                  <p:embed/>
                </p:oleObj>
              </mc:Choice>
              <mc:Fallback>
                <p:oleObj name="Equation" r:id="rId8" imgW="1765080" imgH="266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354" y="1050533"/>
                        <a:ext cx="336745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30904" y="1836346"/>
            <a:ext cx="393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We choose the </a:t>
            </a:r>
            <a:r>
              <a:rPr lang="en-US" b="0" u="sng" dirty="0"/>
              <a:t>principal square root</a:t>
            </a:r>
            <a:r>
              <a:rPr lang="en-US" b="0" dirty="0"/>
              <a:t>.</a:t>
            </a:r>
            <a:endParaRPr lang="en-US" b="0" i="1" dirty="0"/>
          </a:p>
        </p:txBody>
      </p:sp>
      <p:sp>
        <p:nvSpPr>
          <p:cNvPr id="21" name="Right Arrow 20"/>
          <p:cNvSpPr/>
          <p:nvPr/>
        </p:nvSpPr>
        <p:spPr>
          <a:xfrm>
            <a:off x="2222542" y="4248891"/>
            <a:ext cx="361950" cy="247650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5773" name="Object 7"/>
          <p:cNvGraphicFramePr>
            <a:graphicFrameLocks noChangeAspect="1"/>
          </p:cNvGraphicFramePr>
          <p:nvPr/>
        </p:nvGraphicFramePr>
        <p:xfrm>
          <a:off x="2748005" y="4117129"/>
          <a:ext cx="13462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1" name="Equation" r:id="rId10" imgW="774360" imgH="304560" progId="Equation.DSMT4">
                  <p:embed/>
                </p:oleObj>
              </mc:Choice>
              <mc:Fallback>
                <p:oleObj name="Equation" r:id="rId10" imgW="774360" imgH="3045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8005" y="4117129"/>
                        <a:ext cx="13462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4" name="Object 14"/>
          <p:cNvGraphicFramePr>
            <a:graphicFrameLocks noChangeAspect="1"/>
          </p:cNvGraphicFramePr>
          <p:nvPr/>
        </p:nvGraphicFramePr>
        <p:xfrm>
          <a:off x="1143104" y="5791901"/>
          <a:ext cx="34988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2" name="Equation" r:id="rId12" imgW="2197080" imgH="317160" progId="Equation.DSMT4">
                  <p:embed/>
                </p:oleObj>
              </mc:Choice>
              <mc:Fallback>
                <p:oleObj name="Equation" r:id="rId12" imgW="2197080" imgH="3171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104" y="5791901"/>
                        <a:ext cx="349885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5" name="Object 15"/>
          <p:cNvGraphicFramePr>
            <a:graphicFrameLocks noChangeAspect="1"/>
          </p:cNvGraphicFramePr>
          <p:nvPr/>
        </p:nvGraphicFramePr>
        <p:xfrm>
          <a:off x="4999265" y="5902964"/>
          <a:ext cx="9493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3" name="Equation" r:id="rId14" imgW="545760" imgH="203040" progId="Equation.DSMT4">
                  <p:embed/>
                </p:oleObj>
              </mc:Choice>
              <mc:Fallback>
                <p:oleObj name="Equation" r:id="rId14" imgW="54576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265" y="5902964"/>
                        <a:ext cx="9493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91168" y="525520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81667" y="3384475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(Note the square-root (“radical”) symbol here.)</a:t>
            </a:r>
          </a:p>
        </p:txBody>
      </p:sp>
      <p:graphicFrame>
        <p:nvGraphicFramePr>
          <p:cNvPr id="245776" name="Object 7"/>
          <p:cNvGraphicFramePr>
            <a:graphicFrameLocks noChangeAspect="1"/>
          </p:cNvGraphicFramePr>
          <p:nvPr/>
        </p:nvGraphicFramePr>
        <p:xfrm>
          <a:off x="3382031" y="2705665"/>
          <a:ext cx="8826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4" name="Equation" r:id="rId16" imgW="507960" imgH="203040" progId="Equation.DSMT4">
                  <p:embed/>
                </p:oleObj>
              </mc:Choice>
              <mc:Fallback>
                <p:oleObj name="Equation" r:id="rId16" imgW="507960" imgH="203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031" y="2705665"/>
                        <a:ext cx="8826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3" name="Text Box 4"/>
          <p:cNvSpPr txBox="1">
            <a:spLocks noChangeArrowheads="1"/>
          </p:cNvSpPr>
          <p:nvPr/>
        </p:nvSpPr>
        <p:spPr bwMode="auto">
          <a:xfrm>
            <a:off x="1993900" y="2303463"/>
            <a:ext cx="12731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Denote: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graphicFrame>
        <p:nvGraphicFramePr>
          <p:cNvPr id="972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144199"/>
              </p:ext>
            </p:extLst>
          </p:nvPr>
        </p:nvGraphicFramePr>
        <p:xfrm>
          <a:off x="3514962" y="4961640"/>
          <a:ext cx="1838172" cy="46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47" name="Equation" r:id="rId4" imgW="799920" imgH="203040" progId="Equation.DSMT4">
                  <p:embed/>
                </p:oleObj>
              </mc:Choice>
              <mc:Fallback>
                <p:oleObj name="Equation" r:id="rId4" imgW="79992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962" y="4961640"/>
                        <a:ext cx="1838172" cy="465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246793" name="Object 9"/>
          <p:cNvGraphicFramePr>
            <a:graphicFrameLocks noChangeAspect="1"/>
          </p:cNvGraphicFramePr>
          <p:nvPr/>
        </p:nvGraphicFramePr>
        <p:xfrm>
          <a:off x="2239963" y="1174750"/>
          <a:ext cx="34988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48" name="Equation" r:id="rId6" imgW="2197080" imgH="317160" progId="Equation.DSMT4">
                  <p:embed/>
                </p:oleObj>
              </mc:Choice>
              <mc:Fallback>
                <p:oleObj name="Equation" r:id="rId6" imgW="2197080" imgH="317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1174750"/>
                        <a:ext cx="349885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103579"/>
              </p:ext>
            </p:extLst>
          </p:nvPr>
        </p:nvGraphicFramePr>
        <p:xfrm>
          <a:off x="2950801" y="4474088"/>
          <a:ext cx="29352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49" name="Equation" r:id="rId8" imgW="1739880" imgH="190440" progId="Equation.DSMT4">
                  <p:embed/>
                </p:oleObj>
              </mc:Choice>
              <mc:Fallback>
                <p:oleObj name="Equation" r:id="rId8" imgW="173988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801" y="4474088"/>
                        <a:ext cx="2935287" cy="32226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239388"/>
              </p:ext>
            </p:extLst>
          </p:nvPr>
        </p:nvGraphicFramePr>
        <p:xfrm>
          <a:off x="3465513" y="2244725"/>
          <a:ext cx="20208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50" name="Equation" r:id="rId10" imgW="927000" imgH="241200" progId="Equation.DSMT4">
                  <p:embed/>
                </p:oleObj>
              </mc:Choice>
              <mc:Fallback>
                <p:oleObj name="Equation" r:id="rId10" imgW="927000" imgH="241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2244725"/>
                        <a:ext cx="2020887" cy="5270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40"/>
          <p:cNvSpPr>
            <a:spLocks noChangeShapeType="1"/>
          </p:cNvSpPr>
          <p:nvPr/>
        </p:nvSpPr>
        <p:spPr bwMode="auto">
          <a:xfrm flipV="1">
            <a:off x="2952750" y="2898774"/>
            <a:ext cx="520700" cy="606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 flipV="1">
            <a:off x="4295773" y="2874961"/>
            <a:ext cx="0" cy="13636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Line 38"/>
          <p:cNvSpPr>
            <a:spLocks noChangeShapeType="1"/>
          </p:cNvSpPr>
          <p:nvPr/>
        </p:nvSpPr>
        <p:spPr bwMode="auto">
          <a:xfrm flipH="1" flipV="1">
            <a:off x="5486399" y="2857500"/>
            <a:ext cx="523875" cy="685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467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795650"/>
              </p:ext>
            </p:extLst>
          </p:nvPr>
        </p:nvGraphicFramePr>
        <p:xfrm>
          <a:off x="5776818" y="3729832"/>
          <a:ext cx="27844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51" name="Equation" r:id="rId12" imgW="1650960" imgH="253800" progId="Equation.DSMT4">
                  <p:embed/>
                </p:oleObj>
              </mc:Choice>
              <mc:Fallback>
                <p:oleObj name="Equation" r:id="rId12" imgW="1650960" imgH="253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818" y="3729832"/>
                        <a:ext cx="2784475" cy="43021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80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619186"/>
              </p:ext>
            </p:extLst>
          </p:nvPr>
        </p:nvGraphicFramePr>
        <p:xfrm>
          <a:off x="288925" y="3551238"/>
          <a:ext cx="30638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52" name="Equation" r:id="rId14" imgW="1815840" imgH="253800" progId="Equation.DSMT4">
                  <p:embed/>
                </p:oleObj>
              </mc:Choice>
              <mc:Fallback>
                <p:oleObj name="Equation" r:id="rId14" imgW="1815840" imgH="253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3551238"/>
                        <a:ext cx="306387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246802" name="Object 18"/>
          <p:cNvGraphicFramePr>
            <a:graphicFrameLocks noChangeAspect="1"/>
          </p:cNvGraphicFramePr>
          <p:nvPr/>
        </p:nvGraphicFramePr>
        <p:xfrm>
          <a:off x="2289175" y="1784350"/>
          <a:ext cx="36464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86" name="Equation" r:id="rId4" imgW="1625400" imgH="253800" progId="Equation.DSMT4">
                  <p:embed/>
                </p:oleObj>
              </mc:Choice>
              <mc:Fallback>
                <p:oleObj name="Equation" r:id="rId4" imgW="162540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1784350"/>
                        <a:ext cx="364648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46595" y="1055943"/>
            <a:ext cx="40729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Wave traveling in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 direction: 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452619" name="Object 28"/>
          <p:cNvGraphicFramePr>
            <a:graphicFrameLocks noChangeAspect="1"/>
          </p:cNvGraphicFramePr>
          <p:nvPr/>
        </p:nvGraphicFramePr>
        <p:xfrm>
          <a:off x="6268068" y="1842325"/>
          <a:ext cx="150971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87" name="Equation" r:id="rId6" imgW="1079280" imgH="304560" progId="Equation.DSMT4">
                  <p:embed/>
                </p:oleObj>
              </mc:Choice>
              <mc:Fallback>
                <p:oleObj name="Equation" r:id="rId6" imgW="1079280" imgH="3045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068" y="1842325"/>
                        <a:ext cx="150971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41964" y="2790701"/>
            <a:ext cx="397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Wave is attenuating as it propagates.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940135" y="2220686"/>
            <a:ext cx="0" cy="546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2489077" y="4513696"/>
          <a:ext cx="36464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88" name="Equation" r:id="rId8" imgW="1625400" imgH="253800" progId="Equation.DSMT4">
                  <p:embed/>
                </p:oleObj>
              </mc:Choice>
              <mc:Fallback>
                <p:oleObj name="Equation" r:id="rId8" imgW="1625400" imgH="253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077" y="4513696"/>
                        <a:ext cx="364648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46497" y="3785289"/>
            <a:ext cx="40729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Wave traveling </a:t>
            </a: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in </a:t>
            </a:r>
            <a:r>
              <a:rPr lang="en-US" sz="20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sz="2000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direction: 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28" name="Object 28"/>
          <p:cNvGraphicFramePr>
            <a:graphicFrameLocks noChangeAspect="1"/>
          </p:cNvGraphicFramePr>
          <p:nvPr/>
        </p:nvGraphicFramePr>
        <p:xfrm>
          <a:off x="6491721" y="4524170"/>
          <a:ext cx="150971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89" name="Equation" r:id="rId10" imgW="1079280" imgH="304560" progId="Equation.DSMT4">
                  <p:embed/>
                </p:oleObj>
              </mc:Choice>
              <mc:Fallback>
                <p:oleObj name="Equation" r:id="rId10" imgW="1079280" imgH="3045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721" y="4524170"/>
                        <a:ext cx="150971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441866" y="5520047"/>
            <a:ext cx="397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Wave is attenuating as it propagates.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175663" y="4961907"/>
            <a:ext cx="0" cy="546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2289175" y="1784350"/>
            <a:ext cx="1857952" cy="56515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/>
          <p:cNvSpPr/>
          <p:nvPr/>
        </p:nvSpPr>
        <p:spPr>
          <a:xfrm>
            <a:off x="2489077" y="4513696"/>
            <a:ext cx="1879723" cy="56515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24679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748980"/>
              </p:ext>
            </p:extLst>
          </p:nvPr>
        </p:nvGraphicFramePr>
        <p:xfrm>
          <a:off x="2128043" y="1726150"/>
          <a:ext cx="4300537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06" name="Equation" r:id="rId4" imgW="2514600" imgH="1473120" progId="Equation.DSMT4">
                  <p:embed/>
                </p:oleObj>
              </mc:Choice>
              <mc:Fallback>
                <p:oleObj name="Equation" r:id="rId4" imgW="2514600" imgH="14731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043" y="1726150"/>
                        <a:ext cx="4300537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80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357940"/>
              </p:ext>
            </p:extLst>
          </p:nvPr>
        </p:nvGraphicFramePr>
        <p:xfrm>
          <a:off x="2708273" y="4421583"/>
          <a:ext cx="31400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07" name="Equation" r:id="rId6" imgW="1968480" imgH="253800" progId="Equation.DSMT4">
                  <p:embed/>
                </p:oleObj>
              </mc:Choice>
              <mc:Fallback>
                <p:oleObj name="Equation" r:id="rId6" imgW="196848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3" y="4421583"/>
                        <a:ext cx="31400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46595" y="1055943"/>
            <a:ext cx="40729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Attenuation in dB/m: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453640" name="Object 18"/>
          <p:cNvGraphicFramePr>
            <a:graphicFrameLocks noChangeAspect="1"/>
          </p:cNvGraphicFramePr>
          <p:nvPr/>
        </p:nvGraphicFramePr>
        <p:xfrm>
          <a:off x="3544744" y="1056903"/>
          <a:ext cx="2176761" cy="485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08" name="Equation" r:id="rId8" imgW="1130040" imgH="253800" progId="Equation.DSMT4">
                  <p:embed/>
                </p:oleObj>
              </mc:Choice>
              <mc:Fallback>
                <p:oleObj name="Equation" r:id="rId8" imgW="113004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744" y="1056903"/>
                        <a:ext cx="2176761" cy="485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132708"/>
              </p:ext>
            </p:extLst>
          </p:nvPr>
        </p:nvGraphicFramePr>
        <p:xfrm>
          <a:off x="1793875" y="5364163"/>
          <a:ext cx="414178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09" name="Equation" r:id="rId10" imgW="1803240" imgH="457200" progId="Equation.DSMT4">
                  <p:embed/>
                </p:oleObj>
              </mc:Choice>
              <mc:Fallback>
                <p:oleObj name="Equation" r:id="rId10" imgW="1803240" imgH="457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5364163"/>
                        <a:ext cx="4141788" cy="10477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직사각형 2"/>
          <p:cNvSpPr/>
          <p:nvPr/>
        </p:nvSpPr>
        <p:spPr>
          <a:xfrm>
            <a:off x="2128043" y="1726150"/>
            <a:ext cx="4069557" cy="83232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Wavenumber Notation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2478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018040"/>
              </p:ext>
            </p:extLst>
          </p:nvPr>
        </p:nvGraphicFramePr>
        <p:xfrm>
          <a:off x="744291" y="4508514"/>
          <a:ext cx="72771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47" name="Equation" r:id="rId4" imgW="3682800" imgH="253800" progId="Equation.DSMT4">
                  <p:embed/>
                </p:oleObj>
              </mc:Choice>
              <mc:Fallback>
                <p:oleObj name="Equation" r:id="rId4" imgW="3682800" imgH="253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91" y="4508514"/>
                        <a:ext cx="72771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1" name="Object 18"/>
          <p:cNvGraphicFramePr>
            <a:graphicFrameLocks noChangeAspect="1"/>
          </p:cNvGraphicFramePr>
          <p:nvPr/>
        </p:nvGraphicFramePr>
        <p:xfrm>
          <a:off x="1096509" y="1331231"/>
          <a:ext cx="36480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48" name="Equation" r:id="rId6" imgW="1625400" imgH="253800" progId="Equation.DSMT4">
                  <p:embed/>
                </p:oleObj>
              </mc:Choice>
              <mc:Fallback>
                <p:oleObj name="Equation" r:id="rId6" imgW="162540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509" y="1331231"/>
                        <a:ext cx="36480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2" name="Object 18"/>
          <p:cNvGraphicFramePr>
            <a:graphicFrameLocks noChangeAspect="1"/>
          </p:cNvGraphicFramePr>
          <p:nvPr/>
        </p:nvGraphicFramePr>
        <p:xfrm>
          <a:off x="1073831" y="2163535"/>
          <a:ext cx="37909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49" name="Equation" r:id="rId8" imgW="1688760" imgH="253800" progId="Equation.DSMT4">
                  <p:embed/>
                </p:oleObj>
              </mc:Choice>
              <mc:Fallback>
                <p:oleObj name="Equation" r:id="rId8" imgW="168876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831" y="2163535"/>
                        <a:ext cx="37909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885528"/>
              </p:ext>
            </p:extLst>
          </p:nvPr>
        </p:nvGraphicFramePr>
        <p:xfrm>
          <a:off x="744291" y="5366623"/>
          <a:ext cx="68754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50" name="Equation" r:id="rId10" imgW="3466800" imgH="253800" progId="Equation.DSMT4">
                  <p:embed/>
                </p:oleObj>
              </mc:Choice>
              <mc:Fallback>
                <p:oleObj name="Equation" r:id="rId10" imgW="3466800" imgH="253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91" y="5366623"/>
                        <a:ext cx="68754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4" name="Object 18"/>
          <p:cNvGraphicFramePr>
            <a:graphicFrameLocks noChangeAspect="1"/>
          </p:cNvGraphicFramePr>
          <p:nvPr/>
        </p:nvGraphicFramePr>
        <p:xfrm>
          <a:off x="3855791" y="3379087"/>
          <a:ext cx="105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51" name="Equation" r:id="rId12" imgW="469800" imgH="228600" progId="Equation.DSMT4">
                  <p:embed/>
                </p:oleObj>
              </mc:Choice>
              <mc:Fallback>
                <p:oleObj name="Equation" r:id="rId12" imgW="46980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791" y="3379087"/>
                        <a:ext cx="1054100" cy="508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5" name="Object 13"/>
          <p:cNvGraphicFramePr>
            <a:graphicFrameLocks noChangeAspect="1"/>
          </p:cNvGraphicFramePr>
          <p:nvPr/>
        </p:nvGraphicFramePr>
        <p:xfrm>
          <a:off x="5387974" y="1401309"/>
          <a:ext cx="1470731" cy="40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52" name="Equation" r:id="rId14" imgW="736560" imgH="203040" progId="Equation.DSMT4">
                  <p:embed/>
                </p:oleObj>
              </mc:Choice>
              <mc:Fallback>
                <p:oleObj name="Equation" r:id="rId14" imgW="736560" imgH="203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4" y="1401309"/>
                        <a:ext cx="1470731" cy="40571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6" name="Object 14"/>
          <p:cNvGraphicFramePr>
            <a:graphicFrameLocks noChangeAspect="1"/>
          </p:cNvGraphicFramePr>
          <p:nvPr/>
        </p:nvGraphicFramePr>
        <p:xfrm>
          <a:off x="5394553" y="2184176"/>
          <a:ext cx="1332820" cy="406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53" name="Equation" r:id="rId16" imgW="749160" imgH="228600" progId="Equation.DSMT4">
                  <p:embed/>
                </p:oleObj>
              </mc:Choice>
              <mc:Fallback>
                <p:oleObj name="Equation" r:id="rId16" imgW="74916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553" y="2184176"/>
                        <a:ext cx="1332820" cy="40662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90600" y="120501"/>
            <a:ext cx="71183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Transmission-Line Theory</a:t>
            </a:r>
          </a:p>
        </p:txBody>
      </p:sp>
      <p:sp>
        <p:nvSpPr>
          <p:cNvPr id="73737" name="TextBox 11"/>
          <p:cNvSpPr txBox="1">
            <a:spLocks noChangeArrowheads="1"/>
          </p:cNvSpPr>
          <p:nvPr/>
        </p:nvSpPr>
        <p:spPr bwMode="auto">
          <a:xfrm>
            <a:off x="1235074" y="1262063"/>
            <a:ext cx="6689725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Arial" pitchFamily="34" charset="0"/>
                <a:cs typeface="Arial" pitchFamily="34" charset="0"/>
              </a:rPr>
              <a:t>We need transmission-line theory whenever the length of a line is significant compared to a wavelength.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11275" y="2657475"/>
            <a:ext cx="6515100" cy="1543050"/>
            <a:chOff x="1216025" y="3324225"/>
            <a:chExt cx="6515100" cy="1543050"/>
          </a:xfrm>
        </p:grpSpPr>
        <p:sp>
          <p:nvSpPr>
            <p:cNvPr id="13" name="AutoShape 134"/>
            <p:cNvSpPr>
              <a:spLocks noChangeArrowheads="1"/>
            </p:cNvSpPr>
            <p:nvPr/>
          </p:nvSpPr>
          <p:spPr bwMode="auto">
            <a:xfrm rot="5400000">
              <a:off x="4365625" y="860425"/>
              <a:ext cx="203200" cy="6502400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AutoShape 135"/>
            <p:cNvSpPr>
              <a:spLocks noChangeArrowheads="1"/>
            </p:cNvSpPr>
            <p:nvPr/>
          </p:nvSpPr>
          <p:spPr bwMode="auto">
            <a:xfrm rot="5400000">
              <a:off x="4384675" y="155575"/>
              <a:ext cx="177800" cy="6515100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4456113" y="4554538"/>
            <a:ext cx="2698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3" name="Equation" r:id="rId3" imgW="164880" imgH="190440" progId="Equation.DSMT4">
                    <p:embed/>
                  </p:oleObj>
                </mc:Choice>
                <mc:Fallback>
                  <p:oleObj name="Equation" r:id="rId3" imgW="164880" imgH="19044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6113" y="4554538"/>
                          <a:ext cx="2698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37"/>
            <p:cNvSpPr>
              <a:spLocks noChangeShapeType="1"/>
            </p:cNvSpPr>
            <p:nvPr/>
          </p:nvSpPr>
          <p:spPr bwMode="auto">
            <a:xfrm flipV="1">
              <a:off x="1254125" y="4467225"/>
              <a:ext cx="6438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"/>
    </mc:Choice>
    <mc:Fallback xmlns="">
      <p:transition spd="slow" advTm="70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53165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graphicFrame>
        <p:nvGraphicFramePr>
          <p:cNvPr id="983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582625"/>
              </p:ext>
            </p:extLst>
          </p:nvPr>
        </p:nvGraphicFramePr>
        <p:xfrm>
          <a:off x="2093913" y="1374775"/>
          <a:ext cx="417988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6" name="Equation" r:id="rId4" imgW="1854000" imgH="228600" progId="Equation.DSMT4">
                  <p:embed/>
                </p:oleObj>
              </mc:Choice>
              <mc:Fallback>
                <p:oleObj name="Equation" r:id="rId4" imgW="18540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1374775"/>
                        <a:ext cx="4179887" cy="51593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8449" y="776586"/>
            <a:ext cx="83978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Forward travelling wave (a wave traveling in the positive 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direction):</a:t>
            </a:r>
          </a:p>
        </p:txBody>
      </p:sp>
      <p:graphicFrame>
        <p:nvGraphicFramePr>
          <p:cNvPr id="983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911757"/>
              </p:ext>
            </p:extLst>
          </p:nvPr>
        </p:nvGraphicFramePr>
        <p:xfrm>
          <a:off x="1183481" y="1997058"/>
          <a:ext cx="3963988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7" name="Equation" r:id="rId6" imgW="2374560" imgH="1104840" progId="Equation.DSMT4">
                  <p:embed/>
                </p:oleObj>
              </mc:Choice>
              <mc:Fallback>
                <p:oleObj name="Equation" r:id="rId6" imgW="2374560" imgH="11048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481" y="1997058"/>
                        <a:ext cx="3963988" cy="184308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01018"/>
              </p:ext>
            </p:extLst>
          </p:nvPr>
        </p:nvGraphicFramePr>
        <p:xfrm>
          <a:off x="7469188" y="5072063"/>
          <a:ext cx="8667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8" name="Equation" r:id="rId8" imgW="469800" imgH="431640" progId="Equation.DSMT4">
                  <p:embed/>
                </p:oleObj>
              </mc:Choice>
              <mc:Fallback>
                <p:oleObj name="Equation" r:id="rId8" imgW="469800" imgH="4316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5072063"/>
                        <a:ext cx="866775" cy="7969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193047"/>
              </p:ext>
            </p:extLst>
          </p:nvPr>
        </p:nvGraphicFramePr>
        <p:xfrm>
          <a:off x="7531100" y="3981450"/>
          <a:ext cx="1025770" cy="40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9" name="Equation" r:id="rId10" imgW="583920" imgH="228600" progId="Equation.DSMT4">
                  <p:embed/>
                </p:oleObj>
              </mc:Choice>
              <mc:Fallback>
                <p:oleObj name="Equation" r:id="rId10" imgW="583920" imgH="228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0" y="3981450"/>
                        <a:ext cx="1025770" cy="400051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6111875" y="3463925"/>
            <a:ext cx="285206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wave “repeats” when: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7383048" y="4587707"/>
            <a:ext cx="1113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Hence: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314450" y="4381501"/>
            <a:ext cx="5195888" cy="2103437"/>
            <a:chOff x="1314450" y="4381501"/>
            <a:chExt cx="5195888" cy="2103437"/>
          </a:xfrm>
        </p:grpSpPr>
        <p:sp>
          <p:nvSpPr>
            <p:cNvPr id="98327" name="Line 6"/>
            <p:cNvSpPr>
              <a:spLocks noChangeShapeType="1"/>
            </p:cNvSpPr>
            <p:nvPr/>
          </p:nvSpPr>
          <p:spPr bwMode="auto">
            <a:xfrm flipV="1">
              <a:off x="1323975" y="4456113"/>
              <a:ext cx="0" cy="2028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28" name="Line 7"/>
            <p:cNvSpPr>
              <a:spLocks noChangeShapeType="1"/>
            </p:cNvSpPr>
            <p:nvPr/>
          </p:nvSpPr>
          <p:spPr bwMode="auto">
            <a:xfrm flipV="1">
              <a:off x="1314450" y="5518150"/>
              <a:ext cx="48863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29" name="Line 8"/>
            <p:cNvSpPr>
              <a:spLocks noChangeShapeType="1"/>
            </p:cNvSpPr>
            <p:nvPr/>
          </p:nvSpPr>
          <p:spPr bwMode="auto">
            <a:xfrm flipH="1">
              <a:off x="2924175" y="4422775"/>
              <a:ext cx="11113" cy="1108075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98318" name="Object 14"/>
            <p:cNvGraphicFramePr>
              <a:graphicFrameLocks noChangeAspect="1"/>
            </p:cNvGraphicFramePr>
            <p:nvPr/>
          </p:nvGraphicFramePr>
          <p:xfrm>
            <a:off x="1930400" y="4414838"/>
            <a:ext cx="28257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80" name="Equation" r:id="rId12" imgW="177480" imgH="241200" progId="Equation.DSMT4">
                    <p:embed/>
                  </p:oleObj>
                </mc:Choice>
                <mc:Fallback>
                  <p:oleObj name="Equation" r:id="rId12" imgW="177480" imgH="2412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0400" y="4414838"/>
                          <a:ext cx="282575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19" name="Object 15"/>
            <p:cNvGraphicFramePr>
              <a:graphicFrameLocks noChangeAspect="1"/>
            </p:cNvGraphicFramePr>
            <p:nvPr/>
          </p:nvGraphicFramePr>
          <p:xfrm>
            <a:off x="4992687" y="4381501"/>
            <a:ext cx="763727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81" name="Equation" r:id="rId14" imgW="317160" imgH="177480" progId="Equation.DSMT4">
                    <p:embed/>
                  </p:oleObj>
                </mc:Choice>
                <mc:Fallback>
                  <p:oleObj name="Equation" r:id="rId14" imgW="317160" imgH="17748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687" y="4381501"/>
                          <a:ext cx="763727" cy="35083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20" name="Object 16"/>
            <p:cNvGraphicFramePr>
              <a:graphicFrameLocks noChangeAspect="1"/>
            </p:cNvGraphicFramePr>
            <p:nvPr/>
          </p:nvGraphicFramePr>
          <p:xfrm>
            <a:off x="6265863" y="5407025"/>
            <a:ext cx="244475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82" name="Equation" r:id="rId16" imgW="126720" imgH="126720" progId="Equation.DSMT4">
                    <p:embed/>
                  </p:oleObj>
                </mc:Choice>
                <mc:Fallback>
                  <p:oleObj name="Equation" r:id="rId16" imgW="126720" imgH="12672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5863" y="5407025"/>
                          <a:ext cx="244475" cy="201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30" name="Line 13"/>
            <p:cNvSpPr>
              <a:spLocks noChangeShapeType="1"/>
            </p:cNvSpPr>
            <p:nvPr/>
          </p:nvSpPr>
          <p:spPr bwMode="auto">
            <a:xfrm>
              <a:off x="2262188" y="4575175"/>
              <a:ext cx="67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31" name="Line 14"/>
            <p:cNvSpPr>
              <a:spLocks noChangeShapeType="1"/>
            </p:cNvSpPr>
            <p:nvPr/>
          </p:nvSpPr>
          <p:spPr bwMode="auto">
            <a:xfrm flipH="1">
              <a:off x="1327150" y="4570413"/>
              <a:ext cx="6032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32" name="Freeform 15"/>
            <p:cNvSpPr>
              <a:spLocks/>
            </p:cNvSpPr>
            <p:nvPr/>
          </p:nvSpPr>
          <p:spPr bwMode="auto">
            <a:xfrm>
              <a:off x="1314450" y="4746625"/>
              <a:ext cx="3587750" cy="692150"/>
            </a:xfrm>
            <a:custGeom>
              <a:avLst/>
              <a:gdLst>
                <a:gd name="T0" fmla="*/ 0 w 2564"/>
                <a:gd name="T1" fmla="*/ 0 h 599"/>
                <a:gd name="T2" fmla="*/ 166 w 2564"/>
                <a:gd name="T3" fmla="*/ 79 h 599"/>
                <a:gd name="T4" fmla="*/ 411 w 2564"/>
                <a:gd name="T5" fmla="*/ 184 h 599"/>
                <a:gd name="T6" fmla="*/ 899 w 2564"/>
                <a:gd name="T7" fmla="*/ 323 h 599"/>
                <a:gd name="T8" fmla="*/ 1301 w 2564"/>
                <a:gd name="T9" fmla="*/ 411 h 599"/>
                <a:gd name="T10" fmla="*/ 1708 w 2564"/>
                <a:gd name="T11" fmla="*/ 495 h 599"/>
                <a:gd name="T12" fmla="*/ 2244 w 2564"/>
                <a:gd name="T13" fmla="*/ 567 h 599"/>
                <a:gd name="T14" fmla="*/ 2564 w 2564"/>
                <a:gd name="T15" fmla="*/ 599 h 5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64"/>
                <a:gd name="T25" fmla="*/ 0 h 599"/>
                <a:gd name="T26" fmla="*/ 2564 w 2564"/>
                <a:gd name="T27" fmla="*/ 599 h 5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4" h="599">
                  <a:moveTo>
                    <a:pt x="0" y="0"/>
                  </a:moveTo>
                  <a:cubicBezTo>
                    <a:pt x="49" y="24"/>
                    <a:pt x="98" y="48"/>
                    <a:pt x="166" y="79"/>
                  </a:cubicBezTo>
                  <a:cubicBezTo>
                    <a:pt x="234" y="110"/>
                    <a:pt x="289" y="143"/>
                    <a:pt x="411" y="184"/>
                  </a:cubicBezTo>
                  <a:cubicBezTo>
                    <a:pt x="533" y="225"/>
                    <a:pt x="751" y="285"/>
                    <a:pt x="899" y="323"/>
                  </a:cubicBezTo>
                  <a:cubicBezTo>
                    <a:pt x="1047" y="361"/>
                    <a:pt x="1166" y="382"/>
                    <a:pt x="1301" y="411"/>
                  </a:cubicBezTo>
                  <a:cubicBezTo>
                    <a:pt x="1436" y="440"/>
                    <a:pt x="1551" y="469"/>
                    <a:pt x="1708" y="495"/>
                  </a:cubicBezTo>
                  <a:cubicBezTo>
                    <a:pt x="1865" y="521"/>
                    <a:pt x="2101" y="550"/>
                    <a:pt x="2244" y="567"/>
                  </a:cubicBezTo>
                  <a:cubicBezTo>
                    <a:pt x="2387" y="584"/>
                    <a:pt x="2497" y="592"/>
                    <a:pt x="2564" y="599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983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1117481"/>
                </p:ext>
              </p:extLst>
            </p:nvPr>
          </p:nvGraphicFramePr>
          <p:xfrm>
            <a:off x="3144838" y="4745038"/>
            <a:ext cx="860425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83" name="Equation" r:id="rId18" imgW="533160" imgH="291960" progId="Equation.DSMT4">
                    <p:embed/>
                  </p:oleObj>
                </mc:Choice>
                <mc:Fallback>
                  <p:oleObj name="Equation" r:id="rId18" imgW="533160" imgH="29196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4838" y="4745038"/>
                          <a:ext cx="860425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33" name="Freeform 19"/>
            <p:cNvSpPr>
              <a:spLocks/>
            </p:cNvSpPr>
            <p:nvPr/>
          </p:nvSpPr>
          <p:spPr bwMode="auto">
            <a:xfrm>
              <a:off x="1338263" y="4722813"/>
              <a:ext cx="4179887" cy="1300162"/>
            </a:xfrm>
            <a:custGeom>
              <a:avLst/>
              <a:gdLst>
                <a:gd name="T0" fmla="*/ 0 w 2987"/>
                <a:gd name="T1" fmla="*/ 37 h 1124"/>
                <a:gd name="T2" fmla="*/ 149 w 2987"/>
                <a:gd name="T3" fmla="*/ 174 h 1124"/>
                <a:gd name="T4" fmla="*/ 539 w 2987"/>
                <a:gd name="T5" fmla="*/ 1083 h 1124"/>
                <a:gd name="T6" fmla="*/ 1115 w 2987"/>
                <a:gd name="T7" fmla="*/ 419 h 1124"/>
                <a:gd name="T8" fmla="*/ 1587 w 2987"/>
                <a:gd name="T9" fmla="*/ 795 h 1124"/>
                <a:gd name="T10" fmla="*/ 2011 w 2987"/>
                <a:gd name="T11" fmla="*/ 683 h 1124"/>
                <a:gd name="T12" fmla="*/ 2315 w 2987"/>
                <a:gd name="T13" fmla="*/ 619 h 1124"/>
                <a:gd name="T14" fmla="*/ 2659 w 2987"/>
                <a:gd name="T15" fmla="*/ 723 h 1124"/>
                <a:gd name="T16" fmla="*/ 2987 w 2987"/>
                <a:gd name="T17" fmla="*/ 691 h 1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87"/>
                <a:gd name="T28" fmla="*/ 0 h 1124"/>
                <a:gd name="T29" fmla="*/ 2987 w 2987"/>
                <a:gd name="T30" fmla="*/ 1124 h 1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87" h="1124">
                  <a:moveTo>
                    <a:pt x="0" y="37"/>
                  </a:moveTo>
                  <a:cubicBezTo>
                    <a:pt x="24" y="58"/>
                    <a:pt x="59" y="0"/>
                    <a:pt x="149" y="174"/>
                  </a:cubicBezTo>
                  <a:cubicBezTo>
                    <a:pt x="239" y="348"/>
                    <a:pt x="378" y="1042"/>
                    <a:pt x="539" y="1083"/>
                  </a:cubicBezTo>
                  <a:cubicBezTo>
                    <a:pt x="700" y="1124"/>
                    <a:pt x="940" y="467"/>
                    <a:pt x="1115" y="419"/>
                  </a:cubicBezTo>
                  <a:cubicBezTo>
                    <a:pt x="1290" y="371"/>
                    <a:pt x="1438" y="751"/>
                    <a:pt x="1587" y="795"/>
                  </a:cubicBezTo>
                  <a:cubicBezTo>
                    <a:pt x="1736" y="839"/>
                    <a:pt x="1890" y="712"/>
                    <a:pt x="2011" y="683"/>
                  </a:cubicBezTo>
                  <a:cubicBezTo>
                    <a:pt x="2132" y="654"/>
                    <a:pt x="2207" y="612"/>
                    <a:pt x="2315" y="619"/>
                  </a:cubicBezTo>
                  <a:cubicBezTo>
                    <a:pt x="2423" y="626"/>
                    <a:pt x="2547" y="711"/>
                    <a:pt x="2659" y="723"/>
                  </a:cubicBezTo>
                  <a:cubicBezTo>
                    <a:pt x="2771" y="735"/>
                    <a:pt x="2919" y="698"/>
                    <a:pt x="2987" y="69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03714" y="6085115"/>
              <a:ext cx="2345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“snapshot” of wave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93825" y="181160"/>
            <a:ext cx="62404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Phase Velocity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22275" y="1182688"/>
            <a:ext cx="82073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Let’s track the </a:t>
            </a:r>
            <a:r>
              <a:rPr lang="en-US" sz="2000" b="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velocity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of a fixed point on the wave (a point of constant phase), e.g., the crest of the wave.</a:t>
            </a:r>
          </a:p>
        </p:txBody>
      </p:sp>
      <p:graphicFrame>
        <p:nvGraphicFramePr>
          <p:cNvPr id="147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423088"/>
              </p:ext>
            </p:extLst>
          </p:nvPr>
        </p:nvGraphicFramePr>
        <p:xfrm>
          <a:off x="2157413" y="5116513"/>
          <a:ext cx="49164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87" name="Equation" r:id="rId4" imgW="2044440" imgH="291960" progId="Equation.DSMT4">
                  <p:embed/>
                </p:oleObj>
              </mc:Choice>
              <mc:Fallback>
                <p:oleObj name="Equation" r:id="rId4" imgW="20444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5116513"/>
                        <a:ext cx="49164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312988" y="2490788"/>
            <a:ext cx="5457825" cy="2133600"/>
            <a:chOff x="2312988" y="2490788"/>
            <a:chExt cx="5457825" cy="2133600"/>
          </a:xfrm>
        </p:grpSpPr>
        <p:sp>
          <p:nvSpPr>
            <p:cNvPr id="147468" name="Line 6"/>
            <p:cNvSpPr>
              <a:spLocks noChangeShapeType="1"/>
            </p:cNvSpPr>
            <p:nvPr/>
          </p:nvSpPr>
          <p:spPr bwMode="auto">
            <a:xfrm flipV="1">
              <a:off x="2322513" y="2595563"/>
              <a:ext cx="0" cy="2028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7469" name="Line 7"/>
            <p:cNvSpPr>
              <a:spLocks noChangeShapeType="1"/>
            </p:cNvSpPr>
            <p:nvPr/>
          </p:nvSpPr>
          <p:spPr bwMode="auto">
            <a:xfrm flipV="1">
              <a:off x="2312988" y="3657600"/>
              <a:ext cx="50450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47465" name="Object 9"/>
            <p:cNvGraphicFramePr>
              <a:graphicFrameLocks noChangeAspect="1"/>
            </p:cNvGraphicFramePr>
            <p:nvPr/>
          </p:nvGraphicFramePr>
          <p:xfrm>
            <a:off x="7526338" y="3565525"/>
            <a:ext cx="244475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88" name="Equation" r:id="rId6" imgW="126720" imgH="126720" progId="Equation.DSMT4">
                    <p:embed/>
                  </p:oleObj>
                </mc:Choice>
                <mc:Fallback>
                  <p:oleObj name="Equation" r:id="rId6" imgW="126720" imgH="12672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6338" y="3565525"/>
                          <a:ext cx="244475" cy="201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7470" name="Freeform 19"/>
            <p:cNvSpPr>
              <a:spLocks/>
            </p:cNvSpPr>
            <p:nvPr/>
          </p:nvSpPr>
          <p:spPr bwMode="auto">
            <a:xfrm>
              <a:off x="2336800" y="2862263"/>
              <a:ext cx="4181475" cy="1300162"/>
            </a:xfrm>
            <a:custGeom>
              <a:avLst/>
              <a:gdLst>
                <a:gd name="T0" fmla="*/ 0 w 2987"/>
                <a:gd name="T1" fmla="*/ 37 h 1124"/>
                <a:gd name="T2" fmla="*/ 149 w 2987"/>
                <a:gd name="T3" fmla="*/ 174 h 1124"/>
                <a:gd name="T4" fmla="*/ 539 w 2987"/>
                <a:gd name="T5" fmla="*/ 1083 h 1124"/>
                <a:gd name="T6" fmla="*/ 1115 w 2987"/>
                <a:gd name="T7" fmla="*/ 419 h 1124"/>
                <a:gd name="T8" fmla="*/ 1587 w 2987"/>
                <a:gd name="T9" fmla="*/ 795 h 1124"/>
                <a:gd name="T10" fmla="*/ 2011 w 2987"/>
                <a:gd name="T11" fmla="*/ 683 h 1124"/>
                <a:gd name="T12" fmla="*/ 2315 w 2987"/>
                <a:gd name="T13" fmla="*/ 619 h 1124"/>
                <a:gd name="T14" fmla="*/ 2659 w 2987"/>
                <a:gd name="T15" fmla="*/ 723 h 1124"/>
                <a:gd name="T16" fmla="*/ 2987 w 2987"/>
                <a:gd name="T17" fmla="*/ 691 h 1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87"/>
                <a:gd name="T28" fmla="*/ 0 h 1124"/>
                <a:gd name="T29" fmla="*/ 2987 w 2987"/>
                <a:gd name="T30" fmla="*/ 1124 h 1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87" h="1124">
                  <a:moveTo>
                    <a:pt x="0" y="37"/>
                  </a:moveTo>
                  <a:cubicBezTo>
                    <a:pt x="24" y="58"/>
                    <a:pt x="59" y="0"/>
                    <a:pt x="149" y="174"/>
                  </a:cubicBezTo>
                  <a:cubicBezTo>
                    <a:pt x="239" y="348"/>
                    <a:pt x="378" y="1042"/>
                    <a:pt x="539" y="1083"/>
                  </a:cubicBezTo>
                  <a:cubicBezTo>
                    <a:pt x="700" y="1124"/>
                    <a:pt x="940" y="467"/>
                    <a:pt x="1115" y="419"/>
                  </a:cubicBezTo>
                  <a:cubicBezTo>
                    <a:pt x="1290" y="371"/>
                    <a:pt x="1438" y="751"/>
                    <a:pt x="1587" y="795"/>
                  </a:cubicBezTo>
                  <a:cubicBezTo>
                    <a:pt x="1736" y="839"/>
                    <a:pt x="1890" y="712"/>
                    <a:pt x="2011" y="683"/>
                  </a:cubicBezTo>
                  <a:cubicBezTo>
                    <a:pt x="2132" y="654"/>
                    <a:pt x="2207" y="612"/>
                    <a:pt x="2315" y="619"/>
                  </a:cubicBezTo>
                  <a:cubicBezTo>
                    <a:pt x="2423" y="626"/>
                    <a:pt x="2547" y="711"/>
                    <a:pt x="2659" y="723"/>
                  </a:cubicBezTo>
                  <a:cubicBezTo>
                    <a:pt x="2771" y="735"/>
                    <a:pt x="2919" y="698"/>
                    <a:pt x="2987" y="69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7471" name="Oval 22"/>
            <p:cNvSpPr>
              <a:spLocks noChangeArrowheads="1"/>
            </p:cNvSpPr>
            <p:nvPr/>
          </p:nvSpPr>
          <p:spPr bwMode="auto">
            <a:xfrm>
              <a:off x="3865563" y="3240088"/>
              <a:ext cx="166687" cy="166687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47472" name="AutoShape 23"/>
            <p:cNvSpPr>
              <a:spLocks noChangeArrowheads="1"/>
            </p:cNvSpPr>
            <p:nvPr/>
          </p:nvSpPr>
          <p:spPr bwMode="auto">
            <a:xfrm>
              <a:off x="4229100" y="3201988"/>
              <a:ext cx="677863" cy="165100"/>
            </a:xfrm>
            <a:custGeom>
              <a:avLst/>
              <a:gdLst>
                <a:gd name="T0" fmla="*/ 508396 w 21600"/>
                <a:gd name="T1" fmla="*/ 0 h 21600"/>
                <a:gd name="T2" fmla="*/ 0 w 21600"/>
                <a:gd name="T3" fmla="*/ 82550 h 21600"/>
                <a:gd name="T4" fmla="*/ 508396 w 21600"/>
                <a:gd name="T5" fmla="*/ 165100 h 21600"/>
                <a:gd name="T6" fmla="*/ 677862 w 21600"/>
                <a:gd name="T7" fmla="*/ 8255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5059363" y="2679700"/>
              <a:ext cx="1636987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b="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phase velocity</a:t>
              </a:r>
              <a:r>
                <a:rPr lang="en-US" b="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graphicFrame>
          <p:nvGraphicFramePr>
            <p:cNvPr id="147466" name="Object 10"/>
            <p:cNvGraphicFramePr>
              <a:graphicFrameLocks noChangeAspect="1"/>
            </p:cNvGraphicFramePr>
            <p:nvPr/>
          </p:nvGraphicFramePr>
          <p:xfrm>
            <a:off x="4468813" y="2490788"/>
            <a:ext cx="427037" cy="582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89" name="Equation" r:id="rId8" imgW="177480" imgH="241200" progId="Equation.DSMT4">
                    <p:embed/>
                  </p:oleObj>
                </mc:Choice>
                <mc:Fallback>
                  <p:oleObj name="Equation" r:id="rId8" imgW="177480" imgH="2412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813" y="2490788"/>
                          <a:ext cx="427037" cy="582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93825" y="170527"/>
            <a:ext cx="62404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Phase Velocity (cont.)</a:t>
            </a:r>
          </a:p>
        </p:txBody>
      </p:sp>
      <p:graphicFrame>
        <p:nvGraphicFramePr>
          <p:cNvPr id="148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169067"/>
              </p:ext>
            </p:extLst>
          </p:nvPr>
        </p:nvGraphicFramePr>
        <p:xfrm>
          <a:off x="3009262" y="1545194"/>
          <a:ext cx="2898775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6" name="Equation" r:id="rId4" imgW="1625400" imgH="1371600" progId="Equation.DSMT4">
                  <p:embed/>
                </p:oleObj>
              </mc:Choice>
              <mc:Fallback>
                <p:oleObj name="Equation" r:id="rId4" imgW="1625400" imgH="1371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262" y="1545194"/>
                        <a:ext cx="2898775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379024" y="1537257"/>
            <a:ext cx="566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Set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31863" y="5203950"/>
            <a:ext cx="9268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726843"/>
              </p:ext>
            </p:extLst>
          </p:nvPr>
        </p:nvGraphicFramePr>
        <p:xfrm>
          <a:off x="2365375" y="4997450"/>
          <a:ext cx="9239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7" name="Equation" r:id="rId6" imgW="444240" imgH="393480" progId="Equation.DSMT4">
                  <p:embed/>
                </p:oleObj>
              </mc:Choice>
              <mc:Fallback>
                <p:oleObj name="Equation" r:id="rId6" imgW="44424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4997450"/>
                        <a:ext cx="923925" cy="8191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249717" y="74431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Characteristic Impedance </a:t>
            </a:r>
            <a:r>
              <a:rPr lang="en-US" sz="3600" b="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aphicFrame>
        <p:nvGraphicFramePr>
          <p:cNvPr id="1013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834623"/>
              </p:ext>
            </p:extLst>
          </p:nvPr>
        </p:nvGraphicFramePr>
        <p:xfrm>
          <a:off x="1908175" y="3492500"/>
          <a:ext cx="49006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35" name="Equation" r:id="rId4" imgW="2209680" imgH="431640" progId="Equation.DSMT4">
                  <p:embed/>
                </p:oleObj>
              </mc:Choice>
              <mc:Fallback>
                <p:oleObj name="Equation" r:id="rId4" imgW="2209680" imgH="4316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492500"/>
                        <a:ext cx="4900613" cy="957263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115064"/>
              </p:ext>
            </p:extLst>
          </p:nvPr>
        </p:nvGraphicFramePr>
        <p:xfrm>
          <a:off x="1050925" y="5064125"/>
          <a:ext cx="1938338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36" name="Equation" r:id="rId6" imgW="927000" imgH="545760" progId="Equation.DSMT4">
                  <p:embed/>
                </p:oleObj>
              </mc:Choice>
              <mc:Fallback>
                <p:oleObj name="Equation" r:id="rId6" imgW="927000" imgH="5457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5064125"/>
                        <a:ext cx="1938338" cy="1141413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4876800" y="5110163"/>
            <a:ext cx="4555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</a:p>
        </p:txBody>
      </p:sp>
      <p:graphicFrame>
        <p:nvGraphicFramePr>
          <p:cNvPr id="1013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481496"/>
              </p:ext>
            </p:extLst>
          </p:nvPr>
        </p:nvGraphicFramePr>
        <p:xfrm>
          <a:off x="5626100" y="4881563"/>
          <a:ext cx="11795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37" name="Equation" r:id="rId8" imgW="533160" imgH="444240" progId="Equation.DSMT4">
                  <p:embed/>
                </p:oleObj>
              </mc:Choice>
              <mc:Fallback>
                <p:oleObj name="Equation" r:id="rId8" imgW="533160" imgH="4442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4881563"/>
                        <a:ext cx="1179513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30"/>
          <p:cNvSpPr txBox="1">
            <a:spLocks noChangeArrowheads="1"/>
          </p:cNvSpPr>
          <p:nvPr/>
        </p:nvSpPr>
        <p:spPr bwMode="auto">
          <a:xfrm>
            <a:off x="628650" y="2871788"/>
            <a:ext cx="74295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Assumption: A wave is traveling in the </a:t>
            </a:r>
            <a:r>
              <a:rPr lang="en-US" sz="2000" b="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direction</a:t>
            </a:r>
            <a:r>
              <a:rPr lang="en-US" sz="2000" b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4187825" y="5922963"/>
            <a:ext cx="440383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(Note: </a:t>
            </a:r>
            <a:r>
              <a:rPr lang="en-US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a number, not a function of </a:t>
            </a:r>
            <a:r>
              <a:rPr lang="en-US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1616075" y="941388"/>
            <a:ext cx="6870700" cy="1581150"/>
            <a:chOff x="1616075" y="941388"/>
            <a:chExt cx="6870700" cy="1581150"/>
          </a:xfrm>
        </p:grpSpPr>
        <p:sp>
          <p:nvSpPr>
            <p:cNvPr id="101400" name="Line 14"/>
            <p:cNvSpPr>
              <a:spLocks noChangeShapeType="1"/>
            </p:cNvSpPr>
            <p:nvPr/>
          </p:nvSpPr>
          <p:spPr bwMode="auto">
            <a:xfrm>
              <a:off x="1624013" y="1489076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01" name="Line 15"/>
            <p:cNvSpPr>
              <a:spLocks noChangeShapeType="1"/>
            </p:cNvSpPr>
            <p:nvPr/>
          </p:nvSpPr>
          <p:spPr bwMode="auto">
            <a:xfrm>
              <a:off x="1616075" y="2411413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04" name="Line 22"/>
            <p:cNvSpPr>
              <a:spLocks noChangeShapeType="1"/>
            </p:cNvSpPr>
            <p:nvPr/>
          </p:nvSpPr>
          <p:spPr bwMode="auto">
            <a:xfrm>
              <a:off x="7704138" y="2417763"/>
              <a:ext cx="406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06" name="AutoShape 28"/>
            <p:cNvSpPr>
              <a:spLocks noChangeArrowheads="1"/>
            </p:cNvSpPr>
            <p:nvPr/>
          </p:nvSpPr>
          <p:spPr bwMode="auto">
            <a:xfrm rot="5400000">
              <a:off x="4543425" y="1355726"/>
              <a:ext cx="180975" cy="249238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01398" name="Freeform 8"/>
            <p:cNvSpPr>
              <a:spLocks/>
            </p:cNvSpPr>
            <p:nvPr/>
          </p:nvSpPr>
          <p:spPr bwMode="auto">
            <a:xfrm>
              <a:off x="6276975" y="1793875"/>
              <a:ext cx="896938" cy="277813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3593528"/>
                </p:ext>
              </p:extLst>
            </p:nvPr>
          </p:nvGraphicFramePr>
          <p:xfrm>
            <a:off x="3714750" y="941388"/>
            <a:ext cx="766763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738" name="Equation" r:id="rId10" imgW="469800" imgH="291960" progId="Equation.DSMT4">
                    <p:embed/>
                  </p:oleObj>
                </mc:Choice>
                <mc:Fallback>
                  <p:oleObj name="Equation" r:id="rId10" imgW="469800" imgH="29196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4750" y="941388"/>
                          <a:ext cx="766763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1912403"/>
                </p:ext>
              </p:extLst>
            </p:nvPr>
          </p:nvGraphicFramePr>
          <p:xfrm>
            <a:off x="2673350" y="1684338"/>
            <a:ext cx="828675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739" name="Equation" r:id="rId12" imgW="507960" imgH="291960" progId="Equation.DSMT4">
                    <p:embed/>
                  </p:oleObj>
                </mc:Choice>
                <mc:Fallback>
                  <p:oleObj name="Equation" r:id="rId12" imgW="507960" imgH="29196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3350" y="1684338"/>
                          <a:ext cx="828675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8"/>
            <p:cNvGraphicFramePr>
              <a:graphicFrameLocks noChangeAspect="1"/>
            </p:cNvGraphicFramePr>
            <p:nvPr/>
          </p:nvGraphicFramePr>
          <p:xfrm>
            <a:off x="2335213" y="157956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740" name="Equation" r:id="rId14" imgW="139680" imgH="139680" progId="Equation.DSMT4">
                    <p:embed/>
                  </p:oleObj>
                </mc:Choice>
                <mc:Fallback>
                  <p:oleObj name="Equation" r:id="rId14" imgW="139680" imgH="13968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5213" y="157956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29"/>
            <p:cNvGraphicFramePr>
              <a:graphicFrameLocks noChangeAspect="1"/>
            </p:cNvGraphicFramePr>
            <p:nvPr/>
          </p:nvGraphicFramePr>
          <p:xfrm>
            <a:off x="2335213" y="2143125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741" name="Equation" r:id="rId16" imgW="139680" imgH="101520" progId="Equation.DSMT4">
                    <p:embed/>
                  </p:oleObj>
                </mc:Choice>
                <mc:Fallback>
                  <p:oleObj name="Equation" r:id="rId16" imgW="139680" imgH="10152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5213" y="2143125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30"/>
            <p:cNvGraphicFramePr>
              <a:graphicFrameLocks noChangeAspect="1"/>
            </p:cNvGraphicFramePr>
            <p:nvPr/>
          </p:nvGraphicFramePr>
          <p:xfrm>
            <a:off x="8299450" y="2314006"/>
            <a:ext cx="187325" cy="208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742" name="Equation" r:id="rId18" imgW="114120" imgH="126720" progId="Equation.DSMT4">
                    <p:embed/>
                  </p:oleObj>
                </mc:Choice>
                <mc:Fallback>
                  <p:oleObj name="Equation" r:id="rId18" imgW="114120" imgH="12672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99450" y="2314006"/>
                          <a:ext cx="187325" cy="208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Text Box 14"/>
          <p:cNvSpPr txBox="1">
            <a:spLocks noChangeArrowheads="1"/>
          </p:cNvSpPr>
          <p:nvPr/>
        </p:nvSpPr>
        <p:spPr bwMode="auto">
          <a:xfrm>
            <a:off x="607249" y="943469"/>
            <a:ext cx="396044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Use  first Telegrapher’s Equation:</a:t>
            </a:r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3259138" y="1419850"/>
          <a:ext cx="24542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8" name="Equation" r:id="rId4" imgW="1295280" imgH="507960" progId="Equation.DSMT4">
                  <p:embed/>
                </p:oleObj>
              </mc:Choice>
              <mc:Fallback>
                <p:oleObj name="Equation" r:id="rId4" imgW="129528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419850"/>
                        <a:ext cx="245427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2" name="Text Box 17"/>
          <p:cNvSpPr txBox="1">
            <a:spLocks noChangeArrowheads="1"/>
          </p:cNvSpPr>
          <p:nvPr/>
        </p:nvSpPr>
        <p:spPr bwMode="auto">
          <a:xfrm>
            <a:off x="2071029" y="2515123"/>
            <a:ext cx="4524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so</a:t>
            </a:r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2520950" y="2878138"/>
          <a:ext cx="392112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9" name="Equation" r:id="rId6" imgW="2031840" imgH="507960" progId="Equation.DSMT4">
                  <p:embed/>
                </p:oleObj>
              </mc:Choice>
              <mc:Fallback>
                <p:oleObj name="Equation" r:id="rId6" imgW="203184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2878138"/>
                        <a:ext cx="3921125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3" name="Text Box 20"/>
          <p:cNvSpPr txBox="1">
            <a:spLocks noChangeArrowheads="1"/>
          </p:cNvSpPr>
          <p:nvPr/>
        </p:nvSpPr>
        <p:spPr bwMode="auto">
          <a:xfrm>
            <a:off x="1981097" y="5893605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3184525" y="5792788"/>
          <a:ext cx="35941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0" name="Equation" r:id="rId8" imgW="1295280" imgH="241200" progId="Equation.DSMT4">
                  <p:embed/>
                </p:oleObj>
              </mc:Choice>
              <mc:Fallback>
                <p:oleObj name="Equation" r:id="rId8" imgW="129528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5792788"/>
                        <a:ext cx="35941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66" name="Text Box 22"/>
          <p:cNvSpPr txBox="1">
            <a:spLocks noChangeArrowheads="1"/>
          </p:cNvSpPr>
          <p:nvPr/>
        </p:nvSpPr>
        <p:spPr bwMode="auto">
          <a:xfrm>
            <a:off x="201613" y="95697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Characteristic Impedance </a:t>
            </a:r>
            <a:r>
              <a:rPr lang="en-US" sz="3600" b="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3567113" y="4310063"/>
          <a:ext cx="20351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1" name="Equation" r:id="rId10" imgW="939600" imgH="482400" progId="Equation.DSMT4">
                  <p:embed/>
                </p:oleObj>
              </mc:Choice>
              <mc:Fallback>
                <p:oleObj name="Equation" r:id="rId10" imgW="9396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4310063"/>
                        <a:ext cx="20351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201657" y="4600231"/>
            <a:ext cx="9701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Recall: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3374571" y="4310743"/>
            <a:ext cx="174172" cy="100148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Text Box 3"/>
          <p:cNvSpPr txBox="1">
            <a:spLocks noChangeArrowheads="1"/>
          </p:cNvSpPr>
          <p:nvPr/>
        </p:nvSpPr>
        <p:spPr bwMode="auto">
          <a:xfrm>
            <a:off x="1395413" y="1423988"/>
            <a:ext cx="2327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</a:rPr>
              <a:t>From this we have:</a:t>
            </a:r>
          </a:p>
        </p:txBody>
      </p:sp>
      <p:sp>
        <p:nvSpPr>
          <p:cNvPr id="107527" name="Text Box 5"/>
          <p:cNvSpPr txBox="1">
            <a:spLocks noChangeArrowheads="1"/>
          </p:cNvSpPr>
          <p:nvPr/>
        </p:nvSpPr>
        <p:spPr bwMode="auto">
          <a:xfrm>
            <a:off x="2232025" y="2551113"/>
            <a:ext cx="71205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Use:</a:t>
            </a: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948699"/>
              </p:ext>
            </p:extLst>
          </p:nvPr>
        </p:nvGraphicFramePr>
        <p:xfrm>
          <a:off x="3978275" y="1244600"/>
          <a:ext cx="2535238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3" name="Equation" r:id="rId4" imgW="1231560" imgH="444240" progId="Equation.DSMT4">
                  <p:embed/>
                </p:oleObj>
              </mc:Choice>
              <mc:Fallback>
                <p:oleObj name="Equation" r:id="rId4" imgW="123156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1244600"/>
                        <a:ext cx="2535238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982" name="Text Box 14"/>
          <p:cNvSpPr txBox="1">
            <a:spLocks noChangeArrowheads="1"/>
          </p:cNvSpPr>
          <p:nvPr/>
        </p:nvSpPr>
        <p:spPr bwMode="auto">
          <a:xfrm>
            <a:off x="201613" y="138229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Characteristic Impedance </a:t>
            </a:r>
            <a:r>
              <a:rPr lang="en-US" sz="3600" b="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 </a:t>
            </a: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3001963" y="3056916"/>
          <a:ext cx="1684337" cy="82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4" name="Equation" r:id="rId6" imgW="1091880" imgH="533160" progId="Equation.DSMT4">
                  <p:embed/>
                </p:oleObj>
              </mc:Choice>
              <mc:Fallback>
                <p:oleObj name="Equation" r:id="rId6" imgW="1091880" imgH="533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3056916"/>
                        <a:ext cx="1684337" cy="822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4705350" y="3019425"/>
            <a:ext cx="304800" cy="8858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175250" y="3279775"/>
            <a:ext cx="309571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0000FF"/>
                </a:solidFill>
              </a:rPr>
              <a:t>Both are in the first quadrant</a:t>
            </a: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212841"/>
              </p:ext>
            </p:extLst>
          </p:nvPr>
        </p:nvGraphicFramePr>
        <p:xfrm>
          <a:off x="2849563" y="4278313"/>
          <a:ext cx="3065462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5" name="Equation" r:id="rId8" imgW="1904760" imgH="838080" progId="Equation.DSMT4">
                  <p:embed/>
                </p:oleObj>
              </mc:Choice>
              <mc:Fallback>
                <p:oleObj name="Equation" r:id="rId8" imgW="19047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4278313"/>
                        <a:ext cx="3065462" cy="135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310567"/>
              </p:ext>
            </p:extLst>
          </p:nvPr>
        </p:nvGraphicFramePr>
        <p:xfrm>
          <a:off x="3713163" y="5788025"/>
          <a:ext cx="97948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6" name="Equation" r:id="rId10" imgW="571320" imgH="406080" progId="Equation.DSMT4">
                  <p:embed/>
                </p:oleObj>
              </mc:Choice>
              <mc:Fallback>
                <p:oleObj name="Equation" r:id="rId10" imgW="571320" imgH="406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5788025"/>
                        <a:ext cx="979487" cy="696913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3038475" y="6010275"/>
            <a:ext cx="419100" cy="257175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25143" y="598516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(principal square root)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Text Box 3"/>
          <p:cNvSpPr txBox="1">
            <a:spLocks noChangeArrowheads="1"/>
          </p:cNvSpPr>
          <p:nvPr/>
        </p:nvSpPr>
        <p:spPr bwMode="auto">
          <a:xfrm>
            <a:off x="1633538" y="1633538"/>
            <a:ext cx="202331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Hence, we have</a:t>
            </a:r>
          </a:p>
        </p:txBody>
      </p:sp>
      <p:sp>
        <p:nvSpPr>
          <p:cNvPr id="467982" name="Text Box 14"/>
          <p:cNvSpPr txBox="1">
            <a:spLocks noChangeArrowheads="1"/>
          </p:cNvSpPr>
          <p:nvPr/>
        </p:nvSpPr>
        <p:spPr bwMode="auto">
          <a:xfrm>
            <a:off x="201613" y="138229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Characteristic Impedance </a:t>
            </a:r>
            <a:r>
              <a:rPr lang="en-US" sz="3600" b="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757184"/>
              </p:ext>
            </p:extLst>
          </p:nvPr>
        </p:nvGraphicFramePr>
        <p:xfrm>
          <a:off x="2813050" y="2490788"/>
          <a:ext cx="29559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41" name="Equation" r:id="rId4" imgW="1346040" imgH="431640" progId="Equation.DSMT4">
                  <p:embed/>
                </p:oleObj>
              </mc:Choice>
              <mc:Fallback>
                <p:oleObj name="Equation" r:id="rId4" imgW="13460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2490788"/>
                        <a:ext cx="2955925" cy="9493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82" name="Text Box 14"/>
          <p:cNvSpPr txBox="1">
            <a:spLocks noChangeArrowheads="1"/>
          </p:cNvSpPr>
          <p:nvPr/>
        </p:nvSpPr>
        <p:spPr bwMode="auto">
          <a:xfrm>
            <a:off x="201613" y="138229"/>
            <a:ext cx="8637587" cy="5539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	RLGC from </a:t>
            </a:r>
            <a:r>
              <a:rPr lang="en-US" sz="3000" b="0" i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Z</a:t>
            </a:r>
            <a:r>
              <a:rPr lang="en-US" sz="3000" b="0" baseline="-250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r>
              <a:rPr lang="en-US" sz="3000" b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and </a:t>
            </a:r>
            <a:r>
              <a:rPr lang="el-GR" sz="3000" b="0" i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sz="3000" b="0" i="1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927489"/>
              </p:ext>
            </p:extLst>
          </p:nvPr>
        </p:nvGraphicFramePr>
        <p:xfrm>
          <a:off x="2540793" y="1191457"/>
          <a:ext cx="3959225" cy="480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91" name="Equation" r:id="rId4" imgW="1803240" imgH="2184120" progId="Equation.DSMT4">
                  <p:embed/>
                </p:oleObj>
              </mc:Choice>
              <mc:Fallback>
                <p:oleObj name="Equation" r:id="rId4" imgW="1803240" imgH="218412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793" y="1191457"/>
                        <a:ext cx="3959225" cy="480218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222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6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296695"/>
              </p:ext>
            </p:extLst>
          </p:nvPr>
        </p:nvGraphicFramePr>
        <p:xfrm>
          <a:off x="2352675" y="993775"/>
          <a:ext cx="48577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1" name="Equation" r:id="rId4" imgW="2654280" imgH="634680" progId="Equation.DSMT4">
                  <p:embed/>
                </p:oleObj>
              </mc:Choice>
              <mc:Fallback>
                <p:oleObj name="Equation" r:id="rId4" imgW="2654280" imgH="6346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993775"/>
                        <a:ext cx="485775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541234"/>
              </p:ext>
            </p:extLst>
          </p:nvPr>
        </p:nvGraphicFramePr>
        <p:xfrm>
          <a:off x="1589088" y="4624388"/>
          <a:ext cx="5567362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2" name="Equation" r:id="rId6" imgW="3288960" imgH="1028520" progId="Equation.DSMT4">
                  <p:embed/>
                </p:oleObj>
              </mc:Choice>
              <mc:Fallback>
                <p:oleObj name="Equation" r:id="rId6" imgW="3288960" imgH="102852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4624388"/>
                        <a:ext cx="5567362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1" name="TextBox 25"/>
          <p:cNvSpPr txBox="1">
            <a:spLocks noChangeArrowheads="1"/>
          </p:cNvSpPr>
          <p:nvPr/>
        </p:nvSpPr>
        <p:spPr bwMode="auto">
          <a:xfrm>
            <a:off x="361949" y="4191000"/>
            <a:ext cx="3057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/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In the time domain:</a:t>
            </a:r>
          </a:p>
        </p:txBody>
      </p:sp>
      <p:sp>
        <p:nvSpPr>
          <p:cNvPr id="100372" name="TextBox 26"/>
          <p:cNvSpPr txBox="1">
            <a:spLocks noChangeArrowheads="1"/>
          </p:cNvSpPr>
          <p:nvPr/>
        </p:nvSpPr>
        <p:spPr bwMode="auto">
          <a:xfrm>
            <a:off x="2039938" y="2952750"/>
            <a:ext cx="15351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Wave in 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+</a:t>
            </a:r>
            <a:r>
              <a:rPr lang="en-US" sz="2000" b="0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z</a:t>
            </a:r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 direction</a:t>
            </a:r>
          </a:p>
        </p:txBody>
      </p:sp>
      <p:sp>
        <p:nvSpPr>
          <p:cNvPr id="100373" name="TextBox 27"/>
          <p:cNvSpPr txBox="1">
            <a:spLocks noChangeArrowheads="1"/>
          </p:cNvSpPr>
          <p:nvPr/>
        </p:nvSpPr>
        <p:spPr bwMode="auto">
          <a:xfrm>
            <a:off x="6119813" y="3130550"/>
            <a:ext cx="1481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Wave in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-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z</a:t>
            </a:r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 direction</a:t>
            </a:r>
          </a:p>
        </p:txBody>
      </p:sp>
      <p:graphicFrame>
        <p:nvGraphicFramePr>
          <p:cNvPr id="100367" name="Object 15"/>
          <p:cNvGraphicFramePr>
            <a:graphicFrameLocks noChangeAspect="1"/>
          </p:cNvGraphicFramePr>
          <p:nvPr/>
        </p:nvGraphicFramePr>
        <p:xfrm>
          <a:off x="6858000" y="3760788"/>
          <a:ext cx="677863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3" name="Visio" r:id="rId8" imgW="678525" imgH="1699077" progId="Visio.Drawing.11">
                  <p:embed/>
                </p:oleObj>
              </mc:Choice>
              <mc:Fallback>
                <p:oleObj name="Visio" r:id="rId8" imgW="678525" imgH="1699077" progId="Visio.Drawing.11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760788"/>
                        <a:ext cx="677863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8" name="Object 16"/>
          <p:cNvGraphicFramePr>
            <a:graphicFrameLocks noChangeAspect="1"/>
          </p:cNvGraphicFramePr>
          <p:nvPr/>
        </p:nvGraphicFramePr>
        <p:xfrm>
          <a:off x="5486400" y="2008188"/>
          <a:ext cx="8032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4" name="Visio" r:id="rId10" imgW="802721" imgH="1356076" progId="Visio.Drawing.11">
                  <p:embed/>
                </p:oleObj>
              </mc:Choice>
              <mc:Fallback>
                <p:oleObj name="Visio" r:id="rId10" imgW="802721" imgH="1356076" progId="Visio.Drawing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08188"/>
                        <a:ext cx="80327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9" name="Object 17"/>
          <p:cNvGraphicFramePr>
            <a:graphicFrameLocks noChangeAspect="1"/>
          </p:cNvGraphicFramePr>
          <p:nvPr/>
        </p:nvGraphicFramePr>
        <p:xfrm>
          <a:off x="3429000" y="2160588"/>
          <a:ext cx="11779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5" name="Visio" r:id="rId12" imgW="1545620" imgH="1500104" progId="Visio.Drawing.11">
                  <p:embed/>
                </p:oleObj>
              </mc:Choice>
              <mc:Fallback>
                <p:oleObj name="Visio" r:id="rId12" imgW="1545620" imgH="1500104" progId="Visio.Drawing.1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60588"/>
                        <a:ext cx="11779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70" name="Object 18"/>
          <p:cNvGraphicFramePr>
            <a:graphicFrameLocks noChangeAspect="1"/>
          </p:cNvGraphicFramePr>
          <p:nvPr/>
        </p:nvGraphicFramePr>
        <p:xfrm>
          <a:off x="3962400" y="3227388"/>
          <a:ext cx="7905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6" name="Visio" r:id="rId14" imgW="793293" imgH="1834002" progId="Visio.Drawing.11">
                  <p:embed/>
                </p:oleObj>
              </mc:Choice>
              <mc:Fallback>
                <p:oleObj name="Visio" r:id="rId14" imgW="793293" imgH="1834002" progId="Visio.Drawing.11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27388"/>
                        <a:ext cx="79057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026"/>
          <p:cNvSpPr txBox="1">
            <a:spLocks noChangeArrowheads="1"/>
          </p:cNvSpPr>
          <p:nvPr/>
        </p:nvSpPr>
        <p:spPr bwMode="auto">
          <a:xfrm>
            <a:off x="534988" y="136856"/>
            <a:ext cx="7800975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General Case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(Waves in Both Directions)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직사각형 1"/>
          <p:cNvSpPr/>
          <p:nvPr/>
        </p:nvSpPr>
        <p:spPr>
          <a:xfrm>
            <a:off x="2281382" y="993775"/>
            <a:ext cx="2706254" cy="474807"/>
          </a:xfrm>
          <a:prstGeom prst="rect">
            <a:avLst/>
          </a:prstGeom>
          <a:noFill/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57288" y="156534"/>
            <a:ext cx="66421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Backward and Forward Waves</a:t>
            </a:r>
            <a:endParaRPr lang="en-US" sz="36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53" y="1594303"/>
            <a:ext cx="85153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9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187325" y="93695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Transmission Line</a:t>
            </a:r>
          </a:p>
        </p:txBody>
      </p:sp>
      <p:sp>
        <p:nvSpPr>
          <p:cNvPr id="74754" name="Text Box 118"/>
          <p:cNvSpPr txBox="1">
            <a:spLocks noChangeArrowheads="1"/>
          </p:cNvSpPr>
          <p:nvPr/>
        </p:nvSpPr>
        <p:spPr bwMode="auto">
          <a:xfrm>
            <a:off x="811213" y="1162050"/>
            <a:ext cx="564276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2 conductors:  c1=signal, c2=ground</a:t>
            </a:r>
            <a:endParaRPr lang="en-US" sz="2000" b="0" baseline="-25000">
              <a:solidFill>
                <a:srgbClr val="0000FF"/>
              </a:solidFill>
            </a:endParaRPr>
          </a:p>
        </p:txBody>
      </p:sp>
      <p:grpSp>
        <p:nvGrpSpPr>
          <p:cNvPr id="74755" name="Group 147"/>
          <p:cNvGrpSpPr>
            <a:grpSpLocks/>
          </p:cNvGrpSpPr>
          <p:nvPr/>
        </p:nvGrpSpPr>
        <p:grpSpPr bwMode="auto">
          <a:xfrm>
            <a:off x="901302" y="1844334"/>
            <a:ext cx="4354781" cy="1421171"/>
            <a:chOff x="1642" y="661"/>
            <a:chExt cx="3415" cy="1223"/>
          </a:xfrm>
        </p:grpSpPr>
        <p:sp>
          <p:nvSpPr>
            <p:cNvPr id="74766" name="AutoShape 119"/>
            <p:cNvSpPr>
              <a:spLocks noChangeArrowheads="1"/>
            </p:cNvSpPr>
            <p:nvPr/>
          </p:nvSpPr>
          <p:spPr bwMode="auto">
            <a:xfrm>
              <a:off x="1642" y="1176"/>
              <a:ext cx="661" cy="708"/>
            </a:xfrm>
            <a:custGeom>
              <a:avLst/>
              <a:gdLst>
                <a:gd name="T0" fmla="*/ 331 w 21600"/>
                <a:gd name="T1" fmla="*/ 0 h 21600"/>
                <a:gd name="T2" fmla="*/ 97 w 21600"/>
                <a:gd name="T3" fmla="*/ 104 h 21600"/>
                <a:gd name="T4" fmla="*/ 0 w 21600"/>
                <a:gd name="T5" fmla="*/ 354 h 21600"/>
                <a:gd name="T6" fmla="*/ 97 w 21600"/>
                <a:gd name="T7" fmla="*/ 604 h 21600"/>
                <a:gd name="T8" fmla="*/ 331 w 21600"/>
                <a:gd name="T9" fmla="*/ 708 h 21600"/>
                <a:gd name="T10" fmla="*/ 564 w 21600"/>
                <a:gd name="T11" fmla="*/ 604 h 21600"/>
                <a:gd name="T12" fmla="*/ 661 w 21600"/>
                <a:gd name="T13" fmla="*/ 354 h 21600"/>
                <a:gd name="T14" fmla="*/ 564 w 21600"/>
                <a:gd name="T15" fmla="*/ 10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0 w 21600"/>
                <a:gd name="T25" fmla="*/ 3173 h 21600"/>
                <a:gd name="T26" fmla="*/ 18430 w 21600"/>
                <a:gd name="T27" fmla="*/ 1842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Line 120"/>
            <p:cNvSpPr>
              <a:spLocks noChangeShapeType="1"/>
            </p:cNvSpPr>
            <p:nvPr/>
          </p:nvSpPr>
          <p:spPr bwMode="auto">
            <a:xfrm flipV="1">
              <a:off x="1838" y="661"/>
              <a:ext cx="973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68" name="Line 121"/>
            <p:cNvSpPr>
              <a:spLocks noChangeShapeType="1"/>
            </p:cNvSpPr>
            <p:nvPr/>
          </p:nvSpPr>
          <p:spPr bwMode="auto">
            <a:xfrm flipV="1">
              <a:off x="2140" y="1097"/>
              <a:ext cx="1067" cy="7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69" name="Line 122"/>
            <p:cNvSpPr>
              <a:spLocks noChangeShapeType="1"/>
            </p:cNvSpPr>
            <p:nvPr/>
          </p:nvSpPr>
          <p:spPr bwMode="auto">
            <a:xfrm flipV="1">
              <a:off x="1883" y="1230"/>
              <a:ext cx="249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0" name="Line 123"/>
            <p:cNvSpPr>
              <a:spLocks noChangeShapeType="1"/>
            </p:cNvSpPr>
            <p:nvPr/>
          </p:nvSpPr>
          <p:spPr bwMode="auto">
            <a:xfrm flipV="1">
              <a:off x="2081" y="1513"/>
              <a:ext cx="218" cy="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1" name="Line 124"/>
            <p:cNvSpPr>
              <a:spLocks noChangeShapeType="1"/>
            </p:cNvSpPr>
            <p:nvPr/>
          </p:nvSpPr>
          <p:spPr bwMode="auto">
            <a:xfrm flipV="1">
              <a:off x="2148" y="778"/>
              <a:ext cx="740" cy="4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2" name="Line 125"/>
            <p:cNvSpPr>
              <a:spLocks noChangeShapeType="1"/>
            </p:cNvSpPr>
            <p:nvPr/>
          </p:nvSpPr>
          <p:spPr bwMode="auto">
            <a:xfrm flipV="1">
              <a:off x="2304" y="988"/>
              <a:ext cx="771" cy="4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3" name="Oval 132"/>
            <p:cNvSpPr>
              <a:spLocks noChangeArrowheads="1"/>
            </p:cNvSpPr>
            <p:nvPr/>
          </p:nvSpPr>
          <p:spPr bwMode="auto">
            <a:xfrm>
              <a:off x="3418" y="1428"/>
              <a:ext cx="238" cy="2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74774" name="Line 133"/>
            <p:cNvSpPr>
              <a:spLocks noChangeShapeType="1"/>
            </p:cNvSpPr>
            <p:nvPr/>
          </p:nvSpPr>
          <p:spPr bwMode="auto">
            <a:xfrm flipV="1">
              <a:off x="3471" y="745"/>
              <a:ext cx="845" cy="7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5" name="Line 134"/>
            <p:cNvSpPr>
              <a:spLocks noChangeShapeType="1"/>
            </p:cNvSpPr>
            <p:nvPr/>
          </p:nvSpPr>
          <p:spPr bwMode="auto">
            <a:xfrm flipV="1">
              <a:off x="3571" y="960"/>
              <a:ext cx="830" cy="7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6" name="Oval 135"/>
            <p:cNvSpPr>
              <a:spLocks noChangeArrowheads="1"/>
            </p:cNvSpPr>
            <p:nvPr/>
          </p:nvSpPr>
          <p:spPr bwMode="auto">
            <a:xfrm>
              <a:off x="4072" y="1424"/>
              <a:ext cx="238" cy="2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74777" name="Line 136"/>
            <p:cNvSpPr>
              <a:spLocks noChangeShapeType="1"/>
            </p:cNvSpPr>
            <p:nvPr/>
          </p:nvSpPr>
          <p:spPr bwMode="auto">
            <a:xfrm flipV="1">
              <a:off x="4125" y="736"/>
              <a:ext cx="811" cy="7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8" name="Line 137"/>
            <p:cNvSpPr>
              <a:spLocks noChangeShapeType="1"/>
            </p:cNvSpPr>
            <p:nvPr/>
          </p:nvSpPr>
          <p:spPr bwMode="auto">
            <a:xfrm flipV="1">
              <a:off x="4225" y="943"/>
              <a:ext cx="832" cy="7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56" name="Text Box 138"/>
          <p:cNvSpPr txBox="1">
            <a:spLocks noChangeArrowheads="1"/>
          </p:cNvSpPr>
          <p:nvPr/>
        </p:nvSpPr>
        <p:spPr bwMode="auto">
          <a:xfrm>
            <a:off x="774700" y="3584563"/>
            <a:ext cx="3744913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4 per-unit-length parameters: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sp>
        <p:nvSpPr>
          <p:cNvPr id="74757" name="Text Box 139"/>
          <p:cNvSpPr txBox="1">
            <a:spLocks noChangeArrowheads="1"/>
          </p:cNvSpPr>
          <p:nvPr/>
        </p:nvSpPr>
        <p:spPr bwMode="auto">
          <a:xfrm>
            <a:off x="858575" y="4180568"/>
            <a:ext cx="4440237" cy="210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000" b="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0">
                <a:solidFill>
                  <a:srgbClr val="000000"/>
                </a:solidFill>
              </a:rPr>
              <a:t>= capacitance/length [</a:t>
            </a:r>
            <a:r>
              <a:rPr lang="en-US" sz="2000" b="0">
                <a:solidFill>
                  <a:srgbClr val="000000"/>
                </a:solidFill>
                <a:latin typeface="Times New Roman" pitchFamily="18" charset="0"/>
              </a:rPr>
              <a:t>F/m</a:t>
            </a:r>
            <a:r>
              <a:rPr lang="en-US" sz="2000" b="0">
                <a:solidFill>
                  <a:srgbClr val="000000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US" sz="2000" b="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0">
                <a:solidFill>
                  <a:srgbClr val="000000"/>
                </a:solidFill>
              </a:rPr>
              <a:t>= inductance/length [</a:t>
            </a:r>
            <a:r>
              <a:rPr lang="en-US" sz="2000" b="0">
                <a:solidFill>
                  <a:srgbClr val="000000"/>
                </a:solidFill>
                <a:latin typeface="Times New Roman" pitchFamily="18" charset="0"/>
              </a:rPr>
              <a:t>H/m</a:t>
            </a:r>
            <a:r>
              <a:rPr lang="en-US" sz="2000" b="0">
                <a:solidFill>
                  <a:srgbClr val="000000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sz="2000" b="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0">
                <a:solidFill>
                  <a:srgbClr val="000000"/>
                </a:solidFill>
              </a:rPr>
              <a:t>= resistance/length [</a:t>
            </a:r>
            <a:r>
              <a:rPr lang="en-US" sz="2000" b="0">
                <a:solidFill>
                  <a:srgbClr val="000000"/>
                </a:solidFill>
                <a:sym typeface="Symbol" pitchFamily="18" charset="2"/>
              </a:rPr>
              <a:t></a:t>
            </a:r>
            <a:r>
              <a:rPr lang="en-US" sz="2000" b="0">
                <a:solidFill>
                  <a:srgbClr val="000000"/>
                </a:solidFill>
                <a:latin typeface="Times New Roman" pitchFamily="18" charset="0"/>
              </a:rPr>
              <a:t>/m</a:t>
            </a:r>
            <a:r>
              <a:rPr lang="en-US" sz="2000" b="0">
                <a:solidFill>
                  <a:srgbClr val="000000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000" b="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0">
                <a:solidFill>
                  <a:srgbClr val="000000"/>
                </a:solidFill>
              </a:rPr>
              <a:t>= conductance/length [   </a:t>
            </a:r>
            <a:r>
              <a:rPr lang="en-US" sz="2000" b="0" i="1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en-US" sz="2000" b="0">
                <a:solidFill>
                  <a:srgbClr val="000000"/>
                </a:solidFill>
                <a:latin typeface="Times New Roman" pitchFamily="18" charset="0"/>
              </a:rPr>
              <a:t>m or S/m</a:t>
            </a:r>
            <a:r>
              <a:rPr lang="en-US" sz="2000" b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74758" name="Rectangle 140"/>
          <p:cNvSpPr>
            <a:spLocks noChangeArrowheads="1"/>
          </p:cNvSpPr>
          <p:nvPr/>
        </p:nvSpPr>
        <p:spPr bwMode="auto">
          <a:xfrm rot="10800000">
            <a:off x="3699525" y="5911663"/>
            <a:ext cx="3794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sym typeface="Symbol" pitchFamily="18" charset="2"/>
              </a:rPr>
              <a:t></a:t>
            </a:r>
          </a:p>
        </p:txBody>
      </p:sp>
      <p:grpSp>
        <p:nvGrpSpPr>
          <p:cNvPr id="74759" name="Group 148"/>
          <p:cNvGrpSpPr>
            <a:grpSpLocks/>
          </p:cNvGrpSpPr>
          <p:nvPr/>
        </p:nvGrpSpPr>
        <p:grpSpPr bwMode="auto">
          <a:xfrm>
            <a:off x="6324673" y="3210889"/>
            <a:ext cx="1547812" cy="1546225"/>
            <a:chOff x="3771" y="2846"/>
            <a:chExt cx="975" cy="974"/>
          </a:xfrm>
          <a:solidFill>
            <a:srgbClr val="FFC000"/>
          </a:solidFill>
        </p:grpSpPr>
        <p:sp>
          <p:nvSpPr>
            <p:cNvPr id="74761" name="AutoShape 141"/>
            <p:cNvSpPr>
              <a:spLocks noChangeArrowheads="1"/>
            </p:cNvSpPr>
            <p:nvPr/>
          </p:nvSpPr>
          <p:spPr bwMode="auto">
            <a:xfrm rot="5390259">
              <a:off x="4203" y="2599"/>
              <a:ext cx="92" cy="955"/>
            </a:xfrm>
            <a:prstGeom prst="can">
              <a:avLst>
                <a:gd name="adj" fmla="val 90156"/>
              </a:avLst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74762" name="AutoShape 143"/>
            <p:cNvSpPr>
              <a:spLocks noChangeArrowheads="1"/>
            </p:cNvSpPr>
            <p:nvPr/>
          </p:nvSpPr>
          <p:spPr bwMode="auto">
            <a:xfrm rot="5403321">
              <a:off x="4217" y="2915"/>
              <a:ext cx="92" cy="967"/>
            </a:xfrm>
            <a:prstGeom prst="can">
              <a:avLst>
                <a:gd name="adj" fmla="val 91289"/>
              </a:avLst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74763" name="Line 144"/>
            <p:cNvSpPr>
              <a:spLocks noChangeShapeType="1"/>
            </p:cNvSpPr>
            <p:nvPr/>
          </p:nvSpPr>
          <p:spPr bwMode="auto">
            <a:xfrm>
              <a:off x="4076" y="2850"/>
              <a:ext cx="0" cy="84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64" name="Line 145"/>
            <p:cNvSpPr>
              <a:spLocks noChangeShapeType="1"/>
            </p:cNvSpPr>
            <p:nvPr/>
          </p:nvSpPr>
          <p:spPr bwMode="auto">
            <a:xfrm>
              <a:off x="4386" y="2846"/>
              <a:ext cx="0" cy="84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65" name="Text Box 146"/>
            <p:cNvSpPr txBox="1">
              <a:spLocks noChangeArrowheads="1"/>
            </p:cNvSpPr>
            <p:nvPr/>
          </p:nvSpPr>
          <p:spPr bwMode="auto">
            <a:xfrm>
              <a:off x="4096" y="3570"/>
              <a:ext cx="38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 err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D</a:t>
              </a:r>
              <a:r>
                <a:rPr lang="en-US" sz="2000" b="0" i="1" dirty="0" err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b="0" i="1" baseline="-25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직사각형 2"/>
          <p:cNvSpPr/>
          <p:nvPr/>
        </p:nvSpPr>
        <p:spPr>
          <a:xfrm>
            <a:off x="774700" y="4180568"/>
            <a:ext cx="4453082" cy="2127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5314" name="Picture 2" descr="Transmission Lines - AstroBa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87" y="4945794"/>
            <a:ext cx="23812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920509" y="5024582"/>
            <a:ext cx="2225964" cy="1378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4"/>
    </mc:Choice>
    <mc:Fallback xmlns="">
      <p:transition spd="slow" advTm="270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Text Box 2"/>
          <p:cNvSpPr txBox="1">
            <a:spLocks noChangeArrowheads="1"/>
          </p:cNvSpPr>
          <p:nvPr/>
        </p:nvSpPr>
        <p:spPr bwMode="auto">
          <a:xfrm>
            <a:off x="1157288" y="156534"/>
            <a:ext cx="66421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Backward-Traveling Wave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841500" y="3598863"/>
          <a:ext cx="1460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6" name="Equation" r:id="rId4" imgW="774360" imgH="444240" progId="Equation.DSMT4">
                  <p:embed/>
                </p:oleObj>
              </mc:Choice>
              <mc:Fallback>
                <p:oleObj name="Equation" r:id="rId4" imgW="77436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3598863"/>
                        <a:ext cx="1460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4794250" y="3640138"/>
          <a:ext cx="15367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7" name="Equation" r:id="rId6" imgW="812520" imgH="444240" progId="Equation.DSMT4">
                  <p:embed/>
                </p:oleObj>
              </mc:Choice>
              <mc:Fallback>
                <p:oleObj name="Equation" r:id="rId6" imgW="81252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3640138"/>
                        <a:ext cx="153670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Text Box 18"/>
          <p:cNvSpPr txBox="1">
            <a:spLocks noChangeArrowheads="1"/>
          </p:cNvSpPr>
          <p:nvPr/>
        </p:nvSpPr>
        <p:spPr bwMode="auto">
          <a:xfrm>
            <a:off x="3798888" y="3832225"/>
            <a:ext cx="4524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00FF"/>
                </a:solidFill>
              </a:rPr>
              <a:t>so</a:t>
            </a:r>
          </a:p>
        </p:txBody>
      </p:sp>
      <p:sp>
        <p:nvSpPr>
          <p:cNvPr id="109575" name="Text Box 25"/>
          <p:cNvSpPr txBox="1">
            <a:spLocks noChangeArrowheads="1"/>
          </p:cNvSpPr>
          <p:nvPr/>
        </p:nvSpPr>
        <p:spPr bwMode="auto">
          <a:xfrm>
            <a:off x="1676400" y="2963863"/>
            <a:ext cx="55435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A wave is traveling in the </a:t>
            </a:r>
            <a:r>
              <a:rPr lang="en-US" sz="2000" b="0" u="sng" dirty="0">
                <a:solidFill>
                  <a:srgbClr val="0000FF"/>
                </a:solidFill>
              </a:rPr>
              <a:t>negative</a:t>
            </a:r>
            <a:r>
              <a:rPr lang="en-US" sz="2000" b="0" dirty="0">
                <a:solidFill>
                  <a:srgbClr val="0000FF"/>
                </a:solidFill>
              </a:rPr>
              <a:t> 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b="0" dirty="0">
                <a:solidFill>
                  <a:srgbClr val="0000FF"/>
                </a:solidFill>
              </a:rPr>
              <a:t> direction.</a:t>
            </a:r>
          </a:p>
        </p:txBody>
      </p:sp>
      <p:sp>
        <p:nvSpPr>
          <p:cNvPr id="109577" name="TextBox 22"/>
          <p:cNvSpPr txBox="1">
            <a:spLocks noChangeArrowheads="1"/>
          </p:cNvSpPr>
          <p:nvPr/>
        </p:nvSpPr>
        <p:spPr bwMode="auto">
          <a:xfrm>
            <a:off x="1103313" y="5091113"/>
            <a:ext cx="671988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Note: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b="0" u="sng" dirty="0">
                <a:latin typeface="Arial" pitchFamily="34" charset="0"/>
                <a:cs typeface="Arial" pitchFamily="34" charset="0"/>
              </a:rPr>
              <a:t>reference directions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for voltage and current are chosen the same as for the forward wave.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457325" y="971593"/>
            <a:ext cx="6859588" cy="1639845"/>
            <a:chOff x="1457325" y="971593"/>
            <a:chExt cx="6859588" cy="1639845"/>
          </a:xfrm>
        </p:grpSpPr>
        <p:sp>
          <p:nvSpPr>
            <p:cNvPr id="109579" name="Line 3"/>
            <p:cNvSpPr>
              <a:spLocks noChangeShapeType="1"/>
            </p:cNvSpPr>
            <p:nvPr/>
          </p:nvSpPr>
          <p:spPr bwMode="auto">
            <a:xfrm>
              <a:off x="1465263" y="1541463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580" name="Line 4"/>
            <p:cNvSpPr>
              <a:spLocks noChangeShapeType="1"/>
            </p:cNvSpPr>
            <p:nvPr/>
          </p:nvSpPr>
          <p:spPr bwMode="auto">
            <a:xfrm>
              <a:off x="1457325" y="2463800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583" name="Line 10"/>
            <p:cNvSpPr>
              <a:spLocks noChangeShapeType="1"/>
            </p:cNvSpPr>
            <p:nvPr/>
          </p:nvSpPr>
          <p:spPr bwMode="auto">
            <a:xfrm>
              <a:off x="7545388" y="2470150"/>
              <a:ext cx="406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584" name="Text Box 11"/>
            <p:cNvSpPr txBox="1">
              <a:spLocks noChangeArrowheads="1"/>
            </p:cNvSpPr>
            <p:nvPr/>
          </p:nvSpPr>
          <p:spPr bwMode="auto">
            <a:xfrm>
              <a:off x="8043863" y="2244725"/>
              <a:ext cx="2730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 i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09585" name="AutoShape 21"/>
            <p:cNvSpPr>
              <a:spLocks noChangeArrowheads="1"/>
            </p:cNvSpPr>
            <p:nvPr/>
          </p:nvSpPr>
          <p:spPr bwMode="auto">
            <a:xfrm rot="5400000">
              <a:off x="3206750" y="1408113"/>
              <a:ext cx="180975" cy="249238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09576" name="Freeform 20"/>
            <p:cNvSpPr>
              <a:spLocks/>
            </p:cNvSpPr>
            <p:nvPr/>
          </p:nvSpPr>
          <p:spPr bwMode="auto">
            <a:xfrm flipH="1">
              <a:off x="1820863" y="1951038"/>
              <a:ext cx="993775" cy="196850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" name="Object 26"/>
            <p:cNvGraphicFramePr>
              <a:graphicFrameLocks noChangeAspect="1"/>
            </p:cNvGraphicFramePr>
            <p:nvPr/>
          </p:nvGraphicFramePr>
          <p:xfrm>
            <a:off x="3765550" y="971593"/>
            <a:ext cx="663575" cy="414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18" name="Equation" r:id="rId8" imgW="406080" imgH="253800" progId="Equation.DSMT4">
                    <p:embed/>
                  </p:oleObj>
                </mc:Choice>
                <mc:Fallback>
                  <p:oleObj name="Equation" r:id="rId8" imgW="406080" imgH="2538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5550" y="971593"/>
                          <a:ext cx="663575" cy="414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7"/>
            <p:cNvGraphicFramePr>
              <a:graphicFrameLocks noChangeAspect="1"/>
            </p:cNvGraphicFramePr>
            <p:nvPr/>
          </p:nvGraphicFramePr>
          <p:xfrm>
            <a:off x="4735513" y="1800225"/>
            <a:ext cx="70485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19" name="Equation" r:id="rId10" imgW="431640" imgH="253800" progId="Equation.DSMT4">
                    <p:embed/>
                  </p:oleObj>
                </mc:Choice>
                <mc:Fallback>
                  <p:oleObj name="Equation" r:id="rId10" imgW="431640" imgH="2538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5513" y="1800225"/>
                          <a:ext cx="704850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8"/>
            <p:cNvGraphicFramePr>
              <a:graphicFrameLocks noChangeAspect="1"/>
            </p:cNvGraphicFramePr>
            <p:nvPr/>
          </p:nvGraphicFramePr>
          <p:xfrm>
            <a:off x="5592763" y="1646238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20" name="Equation" r:id="rId12" imgW="139680" imgH="139680" progId="Equation.DSMT4">
                    <p:embed/>
                  </p:oleObj>
                </mc:Choice>
                <mc:Fallback>
                  <p:oleObj name="Equation" r:id="rId12" imgW="139680" imgH="1396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2763" y="1646238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5602288" y="2181225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21" name="Equation" r:id="rId14" imgW="139680" imgH="101520" progId="Equation.DSMT4">
                    <p:embed/>
                  </p:oleObj>
                </mc:Choice>
                <mc:Fallback>
                  <p:oleObj name="Equation" r:id="rId14" imgW="139680" imgH="10152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2288" y="2181225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Text Box 2"/>
          <p:cNvSpPr txBox="1">
            <a:spLocks noChangeArrowheads="1"/>
          </p:cNvSpPr>
          <p:nvPr/>
        </p:nvSpPr>
        <p:spPr bwMode="auto">
          <a:xfrm>
            <a:off x="1157288" y="135268"/>
            <a:ext cx="66421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Case</a:t>
            </a:r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777614"/>
              </p:ext>
            </p:extLst>
          </p:nvPr>
        </p:nvGraphicFramePr>
        <p:xfrm>
          <a:off x="2243138" y="4438650"/>
          <a:ext cx="3865562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41" name="Equation" r:id="rId4" imgW="1777680" imgH="723600" progId="Equation.DSMT4">
                  <p:embed/>
                </p:oleObj>
              </mc:Choice>
              <mc:Fallback>
                <p:oleObj name="Equation" r:id="rId4" imgW="1777680" imgH="723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4438650"/>
                        <a:ext cx="3865562" cy="1573213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9" name="Text Box 22"/>
          <p:cNvSpPr txBox="1">
            <a:spLocks noChangeArrowheads="1"/>
          </p:cNvSpPr>
          <p:nvPr/>
        </p:nvSpPr>
        <p:spPr bwMode="auto">
          <a:xfrm>
            <a:off x="3489325" y="2854325"/>
            <a:ext cx="477996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A general </a:t>
            </a:r>
            <a:r>
              <a:rPr lang="en-US" sz="2000" b="0" u="sng" dirty="0">
                <a:solidFill>
                  <a:srgbClr val="0000FF"/>
                </a:solidFill>
              </a:rPr>
              <a:t>superposition</a:t>
            </a:r>
            <a:r>
              <a:rPr lang="en-US" sz="2000" b="0" dirty="0">
                <a:solidFill>
                  <a:srgbClr val="0000FF"/>
                </a:solidFill>
              </a:rPr>
              <a:t> of forward and backward traveling waves:</a:t>
            </a:r>
          </a:p>
        </p:txBody>
      </p:sp>
      <p:sp>
        <p:nvSpPr>
          <p:cNvPr id="146440" name="Text Box 23"/>
          <p:cNvSpPr txBox="1">
            <a:spLocks noChangeArrowheads="1"/>
          </p:cNvSpPr>
          <p:nvPr/>
        </p:nvSpPr>
        <p:spPr bwMode="auto">
          <a:xfrm>
            <a:off x="558800" y="2887663"/>
            <a:ext cx="2760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</a:rPr>
              <a:t>Most general case: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616075" y="857250"/>
            <a:ext cx="6850063" cy="1622426"/>
            <a:chOff x="1616075" y="857250"/>
            <a:chExt cx="6850063" cy="1622426"/>
          </a:xfrm>
        </p:grpSpPr>
        <p:sp>
          <p:nvSpPr>
            <p:cNvPr id="146447" name="Line 3"/>
            <p:cNvSpPr>
              <a:spLocks noChangeShapeType="1"/>
            </p:cNvSpPr>
            <p:nvPr/>
          </p:nvSpPr>
          <p:spPr bwMode="auto">
            <a:xfrm>
              <a:off x="1624013" y="1400176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448" name="Line 4"/>
            <p:cNvSpPr>
              <a:spLocks noChangeShapeType="1"/>
            </p:cNvSpPr>
            <p:nvPr/>
          </p:nvSpPr>
          <p:spPr bwMode="auto">
            <a:xfrm>
              <a:off x="1616075" y="2322513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451" name="Line 10"/>
            <p:cNvSpPr>
              <a:spLocks noChangeShapeType="1"/>
            </p:cNvSpPr>
            <p:nvPr/>
          </p:nvSpPr>
          <p:spPr bwMode="auto">
            <a:xfrm>
              <a:off x="7704138" y="2328863"/>
              <a:ext cx="406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452" name="Text Box 11"/>
            <p:cNvSpPr txBox="1">
              <a:spLocks noChangeArrowheads="1"/>
            </p:cNvSpPr>
            <p:nvPr/>
          </p:nvSpPr>
          <p:spPr bwMode="auto">
            <a:xfrm>
              <a:off x="8193088" y="2112963"/>
              <a:ext cx="2730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 i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46453" name="AutoShape 21"/>
            <p:cNvSpPr>
              <a:spLocks noChangeArrowheads="1"/>
            </p:cNvSpPr>
            <p:nvPr/>
          </p:nvSpPr>
          <p:spPr bwMode="auto">
            <a:xfrm rot="5400000">
              <a:off x="3365500" y="1277938"/>
              <a:ext cx="180975" cy="249238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6445" name="Freeform 8"/>
            <p:cNvSpPr>
              <a:spLocks/>
            </p:cNvSpPr>
            <p:nvPr/>
          </p:nvSpPr>
          <p:spPr bwMode="auto">
            <a:xfrm>
              <a:off x="6276900" y="1508742"/>
              <a:ext cx="896682" cy="277813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446" name="Freeform 20"/>
            <p:cNvSpPr>
              <a:spLocks/>
            </p:cNvSpPr>
            <p:nvPr/>
          </p:nvSpPr>
          <p:spPr bwMode="auto">
            <a:xfrm flipH="1">
              <a:off x="6208526" y="1988138"/>
              <a:ext cx="993775" cy="196850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" name="Object 26"/>
            <p:cNvGraphicFramePr>
              <a:graphicFrameLocks noChangeAspect="1"/>
            </p:cNvGraphicFramePr>
            <p:nvPr/>
          </p:nvGraphicFramePr>
          <p:xfrm>
            <a:off x="3560763" y="857250"/>
            <a:ext cx="53975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42" name="Equation" r:id="rId6" imgW="330120" imgH="253800" progId="Equation.DSMT4">
                    <p:embed/>
                  </p:oleObj>
                </mc:Choice>
                <mc:Fallback>
                  <p:oleObj name="Equation" r:id="rId6" imgW="330120" imgH="2538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763" y="857250"/>
                          <a:ext cx="539750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7"/>
            <p:cNvGraphicFramePr>
              <a:graphicFrameLocks noChangeAspect="1"/>
            </p:cNvGraphicFramePr>
            <p:nvPr/>
          </p:nvGraphicFramePr>
          <p:xfrm>
            <a:off x="3806825" y="1676400"/>
            <a:ext cx="579438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43" name="Equation" r:id="rId8" imgW="355320" imgH="253800" progId="Equation.DSMT4">
                    <p:embed/>
                  </p:oleObj>
                </mc:Choice>
                <mc:Fallback>
                  <p:oleObj name="Equation" r:id="rId8" imgW="355320" imgH="2538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6825" y="1676400"/>
                          <a:ext cx="579438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8"/>
            <p:cNvGraphicFramePr>
              <a:graphicFrameLocks noChangeAspect="1"/>
            </p:cNvGraphicFramePr>
            <p:nvPr/>
          </p:nvGraphicFramePr>
          <p:xfrm>
            <a:off x="4678363" y="150336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44" name="Equation" r:id="rId10" imgW="139680" imgH="139680" progId="Equation.DSMT4">
                    <p:embed/>
                  </p:oleObj>
                </mc:Choice>
                <mc:Fallback>
                  <p:oleObj name="Equation" r:id="rId10" imgW="139680" imgH="1396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8363" y="150336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7"/>
            <p:cNvGraphicFramePr>
              <a:graphicFrameLocks noChangeAspect="1"/>
            </p:cNvGraphicFramePr>
            <p:nvPr/>
          </p:nvGraphicFramePr>
          <p:xfrm>
            <a:off x="4678363" y="2009775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45" name="Equation" r:id="rId12" imgW="139680" imgH="101520" progId="Equation.DSMT4">
                    <p:embed/>
                  </p:oleObj>
                </mc:Choice>
                <mc:Fallback>
                  <p:oleObj name="Equation" r:id="rId12" imgW="139680" imgH="10152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8363" y="2009775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497715"/>
              </p:ext>
            </p:extLst>
          </p:nvPr>
        </p:nvGraphicFramePr>
        <p:xfrm>
          <a:off x="804863" y="2635250"/>
          <a:ext cx="3921125" cy="318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1" name="Equation" r:id="rId3" imgW="2095200" imgH="1701720" progId="Equation.DSMT4">
                  <p:embed/>
                </p:oleObj>
              </mc:Choice>
              <mc:Fallback>
                <p:oleObj name="Equation" r:id="rId3" imgW="2095200" imgH="1701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2635250"/>
                        <a:ext cx="3921125" cy="318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305921"/>
              </p:ext>
            </p:extLst>
          </p:nvPr>
        </p:nvGraphicFramePr>
        <p:xfrm>
          <a:off x="6723063" y="3481388"/>
          <a:ext cx="15160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2" name="Equation" r:id="rId5" imgW="749160" imgH="393480" progId="Equation.DSMT4">
                  <p:embed/>
                </p:oleObj>
              </mc:Choice>
              <mc:Fallback>
                <p:oleObj name="Equation" r:id="rId5" imgW="74916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063" y="3481388"/>
                        <a:ext cx="151606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958419"/>
              </p:ext>
            </p:extLst>
          </p:nvPr>
        </p:nvGraphicFramePr>
        <p:xfrm>
          <a:off x="6762750" y="5308600"/>
          <a:ext cx="13335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3" name="Equation" r:id="rId7" imgW="787320" imgH="393480" progId="Equation.DSMT4">
                  <p:embed/>
                </p:oleObj>
              </mc:Choice>
              <mc:Fallback>
                <p:oleObj name="Equation" r:id="rId7" imgW="78732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5308600"/>
                        <a:ext cx="13335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5614425" y="3009575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/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Guided wavelength:</a:t>
            </a:r>
            <a:endParaRPr lang="en-US" sz="2000" b="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5777938" y="4874888"/>
            <a:ext cx="2284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/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Phase velocity:</a:t>
            </a:r>
            <a:endParaRPr lang="en-US" sz="2000" b="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40648" y="95250"/>
            <a:ext cx="6996112" cy="64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Summary of Basic TL formulas</a:t>
            </a:r>
            <a:endParaRPr lang="en-US" sz="3600" b="0" baseline="-25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502401"/>
              </p:ext>
            </p:extLst>
          </p:nvPr>
        </p:nvGraphicFramePr>
        <p:xfrm>
          <a:off x="2631106" y="6138931"/>
          <a:ext cx="3706363" cy="33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4" name="Equation" r:id="rId9" imgW="1942920" imgH="177480" progId="Equation.DSMT4">
                  <p:embed/>
                </p:oleObj>
              </mc:Choice>
              <mc:Fallback>
                <p:oleObj name="Equation" r:id="rId9" imgW="194292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1106" y="6138931"/>
                        <a:ext cx="3706363" cy="338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2995366" y="1054949"/>
            <a:ext cx="2973388" cy="1157387"/>
            <a:chOff x="2376488" y="1314351"/>
            <a:chExt cx="2973388" cy="1157387"/>
          </a:xfrm>
        </p:grpSpPr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2897188" y="243363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2897188" y="179228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4829176" y="179228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5275263" y="175418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2414588" y="179228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376488" y="175418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414588" y="243363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376488" y="239553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4829176" y="243363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5275263" y="239553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47"/>
            <p:cNvSpPr>
              <a:spLocks noChangeShapeType="1"/>
            </p:cNvSpPr>
            <p:nvPr/>
          </p:nvSpPr>
          <p:spPr bwMode="auto">
            <a:xfrm>
              <a:off x="3170238" y="178276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3313113" y="172402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0" name="Object 26"/>
            <p:cNvGraphicFramePr>
              <a:graphicFrameLocks noChangeAspect="1"/>
            </p:cNvGraphicFramePr>
            <p:nvPr/>
          </p:nvGraphicFramePr>
          <p:xfrm>
            <a:off x="3294063" y="1314351"/>
            <a:ext cx="477837" cy="366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5" name="Equation" r:id="rId11" imgW="330120" imgH="253800" progId="Equation.DSMT4">
                    <p:embed/>
                  </p:oleObj>
                </mc:Choice>
                <mc:Fallback>
                  <p:oleObj name="Equation" r:id="rId11" imgW="330120" imgH="2538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4063" y="1314351"/>
                          <a:ext cx="477837" cy="3668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27"/>
            <p:cNvGraphicFramePr>
              <a:graphicFrameLocks noChangeAspect="1"/>
            </p:cNvGraphicFramePr>
            <p:nvPr/>
          </p:nvGraphicFramePr>
          <p:xfrm>
            <a:off x="3425825" y="1924794"/>
            <a:ext cx="498475" cy="356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6" name="Equation" r:id="rId13" imgW="355320" imgH="253800" progId="Equation.DSMT4">
                    <p:embed/>
                  </p:oleObj>
                </mc:Choice>
                <mc:Fallback>
                  <p:oleObj name="Equation" r:id="rId13" imgW="355320" imgH="2538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5825" y="1924794"/>
                          <a:ext cx="498475" cy="356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28"/>
            <p:cNvGraphicFramePr>
              <a:graphicFrameLocks noChangeAspect="1"/>
            </p:cNvGraphicFramePr>
            <p:nvPr/>
          </p:nvGraphicFramePr>
          <p:xfrm>
            <a:off x="3106738" y="19034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7" name="Equation" r:id="rId15" imgW="139680" imgH="139680" progId="Equation.DSMT4">
                    <p:embed/>
                  </p:oleObj>
                </mc:Choice>
                <mc:Fallback>
                  <p:oleObj name="Equation" r:id="rId15" imgW="139680" imgH="1396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6738" y="19034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28"/>
            <p:cNvGraphicFramePr>
              <a:graphicFrameLocks noChangeAspect="1"/>
            </p:cNvGraphicFramePr>
            <p:nvPr/>
          </p:nvGraphicFramePr>
          <p:xfrm>
            <a:off x="3106738" y="222885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8" name="Equation" r:id="rId17" imgW="139680" imgH="101520" progId="Equation.DSMT4">
                    <p:embed/>
                  </p:oleObj>
                </mc:Choice>
                <mc:Fallback>
                  <p:oleObj name="Equation" r:id="rId17" imgW="139680" imgH="10152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6738" y="222885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026"/>
          <p:cNvSpPr txBox="1">
            <a:spLocks noChangeArrowheads="1"/>
          </p:cNvSpPr>
          <p:nvPr/>
        </p:nvSpPr>
        <p:spPr bwMode="auto">
          <a:xfrm>
            <a:off x="2320925" y="46699"/>
            <a:ext cx="46053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Small Loss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Case</a:t>
            </a:r>
          </a:p>
        </p:txBody>
      </p:sp>
      <p:graphicFrame>
        <p:nvGraphicFramePr>
          <p:cNvPr id="993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878752"/>
              </p:ext>
            </p:extLst>
          </p:nvPr>
        </p:nvGraphicFramePr>
        <p:xfrm>
          <a:off x="867229" y="693030"/>
          <a:ext cx="8021638" cy="611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8" name="Equation" r:id="rId4" imgW="4572000" imgH="3479760" progId="Equation.DSMT4">
                  <p:embed/>
                </p:oleObj>
              </mc:Choice>
              <mc:Fallback>
                <p:oleObj name="Equation" r:id="rId4" imgW="4572000" imgH="34797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29" y="693030"/>
                        <a:ext cx="8021638" cy="611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026"/>
          <p:cNvSpPr txBox="1">
            <a:spLocks noChangeArrowheads="1"/>
          </p:cNvSpPr>
          <p:nvPr/>
        </p:nvSpPr>
        <p:spPr bwMode="auto">
          <a:xfrm>
            <a:off x="2320925" y="46699"/>
            <a:ext cx="460533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Lossless Case</a:t>
            </a:r>
          </a:p>
        </p:txBody>
      </p:sp>
      <p:graphicFrame>
        <p:nvGraphicFramePr>
          <p:cNvPr id="993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686117"/>
              </p:ext>
            </p:extLst>
          </p:nvPr>
        </p:nvGraphicFramePr>
        <p:xfrm>
          <a:off x="3582988" y="865188"/>
          <a:ext cx="18716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78" name="Equation" r:id="rId4" imgW="1066680" imgH="241200" progId="Equation.DSMT4">
                  <p:embed/>
                </p:oleObj>
              </mc:Choice>
              <mc:Fallback>
                <p:oleObj name="Equation" r:id="rId4" imgW="1066680" imgH="241200" progId="Equation.DSMT4">
                  <p:embed/>
                  <p:pic>
                    <p:nvPicPr>
                      <p:cNvPr id="993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865188"/>
                        <a:ext cx="1871662" cy="42386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9" name="Object 11"/>
          <p:cNvGraphicFramePr>
            <a:graphicFrameLocks noChangeAspect="1"/>
          </p:cNvGraphicFramePr>
          <p:nvPr/>
        </p:nvGraphicFramePr>
        <p:xfrm>
          <a:off x="2063750" y="1743075"/>
          <a:ext cx="4672013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79" name="Equation" r:id="rId6" imgW="2958840" imgH="660240" progId="Equation.DSMT4">
                  <p:embed/>
                </p:oleObj>
              </mc:Choice>
              <mc:Fallback>
                <p:oleObj name="Equation" r:id="rId6" imgW="2958840" imgH="660240" progId="Equation.DSMT4">
                  <p:embed/>
                  <p:pic>
                    <p:nvPicPr>
                      <p:cNvPr id="993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743075"/>
                        <a:ext cx="4672013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7" name="Line 1042"/>
          <p:cNvSpPr>
            <a:spLocks noChangeShapeType="1"/>
          </p:cNvSpPr>
          <p:nvPr/>
        </p:nvSpPr>
        <p:spPr bwMode="auto">
          <a:xfrm flipV="1">
            <a:off x="4128262" y="1657226"/>
            <a:ext cx="231775" cy="7096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9348" name="Line 1043"/>
          <p:cNvSpPr>
            <a:spLocks noChangeShapeType="1"/>
          </p:cNvSpPr>
          <p:nvPr/>
        </p:nvSpPr>
        <p:spPr bwMode="auto">
          <a:xfrm flipV="1">
            <a:off x="5424488" y="1690688"/>
            <a:ext cx="231775" cy="6953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" name="Text Box 1044"/>
          <p:cNvSpPr txBox="1">
            <a:spLocks noChangeArrowheads="1"/>
          </p:cNvSpPr>
          <p:nvPr/>
        </p:nvSpPr>
        <p:spPr bwMode="auto">
          <a:xfrm>
            <a:off x="1258888" y="3352800"/>
            <a:ext cx="4555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</a:p>
        </p:txBody>
      </p:sp>
      <p:graphicFrame>
        <p:nvGraphicFramePr>
          <p:cNvPr id="993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236014"/>
              </p:ext>
            </p:extLst>
          </p:nvPr>
        </p:nvGraphicFramePr>
        <p:xfrm>
          <a:off x="1931843" y="3131190"/>
          <a:ext cx="153511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80" name="Equation" r:id="rId8" imgW="952200" imgH="583920" progId="Equation.DSMT4">
                  <p:embed/>
                </p:oleObj>
              </mc:Choice>
              <mc:Fallback>
                <p:oleObj name="Equation" r:id="rId8" imgW="952200" imgH="583920" progId="Equation.DSMT4">
                  <p:embed/>
                  <p:pic>
                    <p:nvPicPr>
                      <p:cNvPr id="993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843" y="3131190"/>
                        <a:ext cx="1535113" cy="94138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2" name="Object 14"/>
          <p:cNvGraphicFramePr>
            <a:graphicFrameLocks noChangeAspect="1"/>
          </p:cNvGraphicFramePr>
          <p:nvPr>
            <p:extLst/>
          </p:nvPr>
        </p:nvGraphicFramePr>
        <p:xfrm>
          <a:off x="517525" y="5022850"/>
          <a:ext cx="21986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81" name="Equation" r:id="rId10" imgW="965160" imgH="431640" progId="Equation.DSMT4">
                  <p:embed/>
                </p:oleObj>
              </mc:Choice>
              <mc:Fallback>
                <p:oleObj name="Equation" r:id="rId10" imgW="965160" imgH="431640" progId="Equation.DSMT4">
                  <p:embed/>
                  <p:pic>
                    <p:nvPicPr>
                      <p:cNvPr id="993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5022850"/>
                        <a:ext cx="2198688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50" name="Line 13"/>
          <p:cNvSpPr>
            <a:spLocks noChangeShapeType="1"/>
          </p:cNvSpPr>
          <p:nvPr/>
        </p:nvSpPr>
        <p:spPr bwMode="auto">
          <a:xfrm flipV="1">
            <a:off x="1412875" y="5573713"/>
            <a:ext cx="341313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9351" name="Line 14"/>
          <p:cNvSpPr>
            <a:spLocks noChangeShapeType="1"/>
          </p:cNvSpPr>
          <p:nvPr/>
        </p:nvSpPr>
        <p:spPr bwMode="auto">
          <a:xfrm flipV="1">
            <a:off x="1416050" y="5110163"/>
            <a:ext cx="341313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993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89404"/>
              </p:ext>
            </p:extLst>
          </p:nvPr>
        </p:nvGraphicFramePr>
        <p:xfrm>
          <a:off x="4011613" y="5067300"/>
          <a:ext cx="12588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82" name="Equation" r:id="rId12" imgW="571320" imgH="406080" progId="Equation.DSMT4">
                  <p:embed/>
                </p:oleObj>
              </mc:Choice>
              <mc:Fallback>
                <p:oleObj name="Equation" r:id="rId12" imgW="571320" imgH="406080" progId="Equation.DSMT4">
                  <p:embed/>
                  <p:pic>
                    <p:nvPicPr>
                      <p:cNvPr id="993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5067300"/>
                        <a:ext cx="1258887" cy="8953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833336"/>
              </p:ext>
            </p:extLst>
          </p:nvPr>
        </p:nvGraphicFramePr>
        <p:xfrm>
          <a:off x="6543675" y="5095875"/>
          <a:ext cx="1428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83" name="Equation" r:id="rId14" imgW="647640" imgH="393480" progId="Equation.DSMT4">
                  <p:embed/>
                </p:oleObj>
              </mc:Choice>
              <mc:Fallback>
                <p:oleObj name="Equation" r:id="rId14" imgW="647640" imgH="393480" progId="Equation.DSMT4">
                  <p:embed/>
                  <p:pic>
                    <p:nvPicPr>
                      <p:cNvPr id="9934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5095875"/>
                        <a:ext cx="1428750" cy="8667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5" name="Object 17"/>
          <p:cNvGraphicFramePr>
            <a:graphicFrameLocks noChangeAspect="1"/>
          </p:cNvGraphicFramePr>
          <p:nvPr>
            <p:extLst/>
          </p:nvPr>
        </p:nvGraphicFramePr>
        <p:xfrm>
          <a:off x="6697663" y="3005138"/>
          <a:ext cx="9794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84" name="Equation" r:id="rId16" imgW="444240" imgH="393480" progId="Equation.DSMT4">
                  <p:embed/>
                </p:oleObj>
              </mc:Choice>
              <mc:Fallback>
                <p:oleObj name="Equation" r:id="rId16" imgW="444240" imgH="393480" progId="Equation.DSMT4">
                  <p:embed/>
                  <p:pic>
                    <p:nvPicPr>
                      <p:cNvPr id="993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63" y="3005138"/>
                        <a:ext cx="97948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52" name="Down Arrow 14"/>
          <p:cNvSpPr>
            <a:spLocks noChangeArrowheads="1"/>
          </p:cNvSpPr>
          <p:nvPr/>
        </p:nvSpPr>
        <p:spPr bwMode="auto">
          <a:xfrm>
            <a:off x="7106107" y="4273550"/>
            <a:ext cx="287338" cy="447675"/>
          </a:xfrm>
          <a:prstGeom prst="downArrow">
            <a:avLst>
              <a:gd name="adj1" fmla="val 50000"/>
              <a:gd name="adj2" fmla="val 50080"/>
            </a:avLst>
          </a:prstGeom>
          <a:solidFill>
            <a:srgbClr val="00FFFF"/>
          </a:solidFill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99353" name="Right Arrow 15"/>
          <p:cNvSpPr>
            <a:spLocks noChangeArrowheads="1"/>
          </p:cNvSpPr>
          <p:nvPr/>
        </p:nvSpPr>
        <p:spPr bwMode="auto">
          <a:xfrm>
            <a:off x="3073400" y="5434013"/>
            <a:ext cx="446088" cy="265112"/>
          </a:xfrm>
          <a:prstGeom prst="rightArrow">
            <a:avLst>
              <a:gd name="adj1" fmla="val 50000"/>
              <a:gd name="adj2" fmla="val 50082"/>
            </a:avLst>
          </a:prstGeom>
          <a:solidFill>
            <a:srgbClr val="00FFFF"/>
          </a:solidFill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7" name="TextBox 16"/>
          <p:cNvSpPr txBox="1"/>
          <p:nvPr/>
        </p:nvSpPr>
        <p:spPr>
          <a:xfrm>
            <a:off x="6202750" y="6062663"/>
            <a:ext cx="214834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(independent of freq.)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55575" y="6068560"/>
            <a:ext cx="29466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(real and independent of freq.)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44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294"/>
            <a:ext cx="8943016" cy="52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519112"/>
            <a:ext cx="86296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71550"/>
            <a:ext cx="868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800100"/>
            <a:ext cx="79343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86" y="551543"/>
            <a:ext cx="7183901" cy="541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9" name="Text Box 129"/>
          <p:cNvSpPr txBox="1">
            <a:spLocks noChangeArrowheads="1"/>
          </p:cNvSpPr>
          <p:nvPr/>
        </p:nvSpPr>
        <p:spPr bwMode="auto">
          <a:xfrm>
            <a:off x="506413" y="84319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Transmission Line (cont.)</a:t>
            </a:r>
          </a:p>
        </p:txBody>
      </p:sp>
      <p:grpSp>
        <p:nvGrpSpPr>
          <p:cNvPr id="89095" name="Group 156"/>
          <p:cNvGrpSpPr>
            <a:grpSpLocks/>
          </p:cNvGrpSpPr>
          <p:nvPr/>
        </p:nvGrpSpPr>
        <p:grpSpPr bwMode="auto">
          <a:xfrm>
            <a:off x="1130300" y="782638"/>
            <a:ext cx="6515100" cy="2093912"/>
            <a:chOff x="688" y="493"/>
            <a:chExt cx="4104" cy="1319"/>
          </a:xfrm>
        </p:grpSpPr>
        <p:sp>
          <p:nvSpPr>
            <p:cNvPr id="89097" name="AutoShape 134"/>
            <p:cNvSpPr>
              <a:spLocks noChangeArrowheads="1"/>
            </p:cNvSpPr>
            <p:nvPr/>
          </p:nvSpPr>
          <p:spPr bwMode="auto">
            <a:xfrm rot="5400000">
              <a:off x="2672" y="-712"/>
              <a:ext cx="128" cy="4096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89098" name="AutoShape 135"/>
            <p:cNvSpPr>
              <a:spLocks noChangeArrowheads="1"/>
            </p:cNvSpPr>
            <p:nvPr/>
          </p:nvSpPr>
          <p:spPr bwMode="auto">
            <a:xfrm rot="5400000">
              <a:off x="2684" y="-1156"/>
              <a:ext cx="112" cy="4104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graphicFrame>
          <p:nvGraphicFramePr>
            <p:cNvPr id="89090" name="Object 2"/>
            <p:cNvGraphicFramePr>
              <a:graphicFrameLocks noChangeAspect="1"/>
            </p:cNvGraphicFramePr>
            <p:nvPr/>
          </p:nvGraphicFramePr>
          <p:xfrm>
            <a:off x="2683" y="1615"/>
            <a:ext cx="262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82" name="Equation" r:id="rId4" imgW="253800" imgH="190440" progId="Equation.DSMT4">
                    <p:embed/>
                  </p:oleObj>
                </mc:Choice>
                <mc:Fallback>
                  <p:oleObj name="Equation" r:id="rId4" imgW="253800" imgH="1904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1615"/>
                          <a:ext cx="262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099" name="Line 137"/>
            <p:cNvSpPr>
              <a:spLocks noChangeShapeType="1"/>
            </p:cNvSpPr>
            <p:nvPr/>
          </p:nvSpPr>
          <p:spPr bwMode="auto">
            <a:xfrm flipV="1">
              <a:off x="712" y="1560"/>
              <a:ext cx="4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00" name="Line 138"/>
            <p:cNvSpPr>
              <a:spLocks noChangeShapeType="1"/>
            </p:cNvSpPr>
            <p:nvPr/>
          </p:nvSpPr>
          <p:spPr bwMode="auto">
            <a:xfrm>
              <a:off x="1728" y="888"/>
              <a:ext cx="488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89091" name="Object 3"/>
            <p:cNvGraphicFramePr>
              <a:graphicFrameLocks noChangeAspect="1"/>
            </p:cNvGraphicFramePr>
            <p:nvPr/>
          </p:nvGraphicFramePr>
          <p:xfrm>
            <a:off x="1706" y="493"/>
            <a:ext cx="520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83" name="Equation" r:id="rId6" imgW="507960" imgH="304560" progId="Equation.DSMT4">
                    <p:embed/>
                  </p:oleObj>
                </mc:Choice>
                <mc:Fallback>
                  <p:oleObj name="Equation" r:id="rId6" imgW="507960" imgH="30456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6" y="493"/>
                          <a:ext cx="520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101" name="Text Box 140"/>
            <p:cNvSpPr txBox="1">
              <a:spLocks noChangeArrowheads="1"/>
            </p:cNvSpPr>
            <p:nvPr/>
          </p:nvSpPr>
          <p:spPr bwMode="auto">
            <a:xfrm>
              <a:off x="2302" y="919"/>
              <a:ext cx="9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F3300"/>
                  </a:solidFill>
                </a:rPr>
                <a:t>+ + + + + + +</a:t>
              </a:r>
            </a:p>
          </p:txBody>
        </p:sp>
        <p:sp>
          <p:nvSpPr>
            <p:cNvPr id="89102" name="Text Box 141"/>
            <p:cNvSpPr txBox="1">
              <a:spLocks noChangeArrowheads="1"/>
            </p:cNvSpPr>
            <p:nvPr/>
          </p:nvSpPr>
          <p:spPr bwMode="auto">
            <a:xfrm>
              <a:off x="2294" y="1087"/>
              <a:ext cx="95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F3300"/>
                  </a:solidFill>
                </a:rPr>
                <a:t>- - - - - - - - - -</a:t>
              </a:r>
            </a:p>
          </p:txBody>
        </p:sp>
        <p:graphicFrame>
          <p:nvGraphicFramePr>
            <p:cNvPr id="89092" name="Object 4"/>
            <p:cNvGraphicFramePr>
              <a:graphicFrameLocks noChangeAspect="1"/>
            </p:cNvGraphicFramePr>
            <p:nvPr/>
          </p:nvGraphicFramePr>
          <p:xfrm>
            <a:off x="3351" y="956"/>
            <a:ext cx="559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84" name="Equation" r:id="rId8" imgW="545760" imgH="304560" progId="Equation.DSMT4">
                    <p:embed/>
                  </p:oleObj>
                </mc:Choice>
                <mc:Fallback>
                  <p:oleObj name="Equation" r:id="rId8" imgW="545760" imgH="30456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1" y="956"/>
                          <a:ext cx="559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9103" name="Group 154"/>
            <p:cNvGrpSpPr>
              <a:grpSpLocks/>
            </p:cNvGrpSpPr>
            <p:nvPr/>
          </p:nvGrpSpPr>
          <p:grpSpPr bwMode="auto">
            <a:xfrm>
              <a:off x="1498" y="987"/>
              <a:ext cx="596" cy="231"/>
              <a:chOff x="1498" y="995"/>
              <a:chExt cx="596" cy="231"/>
            </a:xfrm>
          </p:grpSpPr>
          <p:grpSp>
            <p:nvGrpSpPr>
              <p:cNvPr id="89105" name="Group 147"/>
              <p:cNvGrpSpPr>
                <a:grpSpLocks/>
              </p:cNvGrpSpPr>
              <p:nvPr/>
            </p:nvGrpSpPr>
            <p:grpSpPr bwMode="auto">
              <a:xfrm>
                <a:off x="1498" y="995"/>
                <a:ext cx="188" cy="231"/>
                <a:chOff x="4442" y="1587"/>
                <a:chExt cx="188" cy="231"/>
              </a:xfrm>
            </p:grpSpPr>
            <p:sp>
              <p:nvSpPr>
                <p:cNvPr id="89112" name="Oval 143"/>
                <p:cNvSpPr>
                  <a:spLocks noChangeArrowheads="1"/>
                </p:cNvSpPr>
                <p:nvPr/>
              </p:nvSpPr>
              <p:spPr bwMode="auto">
                <a:xfrm>
                  <a:off x="4464" y="1648"/>
                  <a:ext cx="136" cy="136"/>
                </a:xfrm>
                <a:prstGeom prst="ellipse">
                  <a:avLst/>
                </a:prstGeom>
                <a:solidFill>
                  <a:srgbClr val="00FF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b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113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4442" y="1587"/>
                  <a:ext cx="18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0" dirty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89106" name="Group 148"/>
              <p:cNvGrpSpPr>
                <a:grpSpLocks/>
              </p:cNvGrpSpPr>
              <p:nvPr/>
            </p:nvGrpSpPr>
            <p:grpSpPr bwMode="auto">
              <a:xfrm>
                <a:off x="1702" y="995"/>
                <a:ext cx="188" cy="231"/>
                <a:chOff x="4442" y="1587"/>
                <a:chExt cx="188" cy="231"/>
              </a:xfrm>
            </p:grpSpPr>
            <p:sp>
              <p:nvSpPr>
                <p:cNvPr id="89110" name="Oval 149"/>
                <p:cNvSpPr>
                  <a:spLocks noChangeArrowheads="1"/>
                </p:cNvSpPr>
                <p:nvPr/>
              </p:nvSpPr>
              <p:spPr bwMode="auto">
                <a:xfrm>
                  <a:off x="4464" y="1648"/>
                  <a:ext cx="136" cy="136"/>
                </a:xfrm>
                <a:prstGeom prst="ellipse">
                  <a:avLst/>
                </a:prstGeom>
                <a:solidFill>
                  <a:srgbClr val="00FF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b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111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4442" y="1587"/>
                  <a:ext cx="18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0" dirty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89107" name="Group 151"/>
              <p:cNvGrpSpPr>
                <a:grpSpLocks/>
              </p:cNvGrpSpPr>
              <p:nvPr/>
            </p:nvGrpSpPr>
            <p:grpSpPr bwMode="auto">
              <a:xfrm>
                <a:off x="1906" y="995"/>
                <a:ext cx="188" cy="231"/>
                <a:chOff x="4442" y="1587"/>
                <a:chExt cx="188" cy="231"/>
              </a:xfrm>
            </p:grpSpPr>
            <p:sp>
              <p:nvSpPr>
                <p:cNvPr id="89108" name="Oval 152"/>
                <p:cNvSpPr>
                  <a:spLocks noChangeArrowheads="1"/>
                </p:cNvSpPr>
                <p:nvPr/>
              </p:nvSpPr>
              <p:spPr bwMode="auto">
                <a:xfrm>
                  <a:off x="4464" y="1648"/>
                  <a:ext cx="136" cy="136"/>
                </a:xfrm>
                <a:prstGeom prst="ellipse">
                  <a:avLst/>
                </a:prstGeom>
                <a:solidFill>
                  <a:srgbClr val="00FF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b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109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4442" y="1587"/>
                  <a:ext cx="18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</p:grpSp>
        </p:grpSp>
        <p:sp>
          <p:nvSpPr>
            <p:cNvPr id="89104" name="Text Box 155"/>
            <p:cNvSpPr txBox="1">
              <a:spLocks noChangeArrowheads="1"/>
            </p:cNvSpPr>
            <p:nvPr/>
          </p:nvSpPr>
          <p:spPr bwMode="auto">
            <a:xfrm>
              <a:off x="1230" y="1008"/>
              <a:ext cx="23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 u="sng">
                  <a:solidFill>
                    <a:srgbClr val="000000"/>
                  </a:solidFill>
                  <a:latin typeface="Handscript SF" pitchFamily="2" charset="0"/>
                </a:rPr>
                <a:t>B</a:t>
              </a:r>
            </a:p>
          </p:txBody>
        </p:sp>
      </p:grp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391887" y="6021664"/>
            <a:ext cx="8488221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Note:</a:t>
            </a:r>
            <a:r>
              <a:rPr lang="en-US" b="0" dirty="0"/>
              <a:t> There are equal and opposite currents on the two conductors.</a:t>
            </a:r>
          </a:p>
          <a:p>
            <a:pPr algn="ctr"/>
            <a:r>
              <a:rPr lang="en-US" sz="1200" b="0" dirty="0"/>
              <a:t>(We only need to work with the current on the top conductor, since we have chosen to put all of the series elements there.)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777875" y="3087023"/>
            <a:ext cx="7646348" cy="2566277"/>
            <a:chOff x="777875" y="3087023"/>
            <a:chExt cx="7646348" cy="2566277"/>
          </a:xfrm>
        </p:grpSpPr>
        <p:sp>
          <p:nvSpPr>
            <p:cNvPr id="79" name="Arc 8"/>
            <p:cNvSpPr>
              <a:spLocks/>
            </p:cNvSpPr>
            <p:nvPr/>
          </p:nvSpPr>
          <p:spPr bwMode="auto">
            <a:xfrm>
              <a:off x="4199886" y="3499063"/>
              <a:ext cx="190500" cy="396875"/>
            </a:xfrm>
            <a:custGeom>
              <a:avLst/>
              <a:gdLst>
                <a:gd name="T0" fmla="*/ 120 w 43198"/>
                <a:gd name="T1" fmla="*/ 104 h 36493"/>
                <a:gd name="T2" fmla="*/ 17 w 43198"/>
                <a:gd name="T3" fmla="*/ 0 h 36493"/>
                <a:gd name="T4" fmla="*/ 60 w 43198"/>
                <a:gd name="T5" fmla="*/ 102 h 36493"/>
                <a:gd name="T6" fmla="*/ 0 60000 65536"/>
                <a:gd name="T7" fmla="*/ 0 60000 65536"/>
                <a:gd name="T8" fmla="*/ 0 60000 65536"/>
                <a:gd name="T9" fmla="*/ 0 w 43198"/>
                <a:gd name="T10" fmla="*/ 0 h 36493"/>
                <a:gd name="T11" fmla="*/ 43198 w 43198"/>
                <a:gd name="T12" fmla="*/ 36493 h 36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6493" fill="none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</a:path>
                <a:path w="43198" h="36493" stroke="0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  <a:lnTo>
                    <a:pt x="21600" y="1489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rc 10"/>
            <p:cNvSpPr>
              <a:spLocks/>
            </p:cNvSpPr>
            <p:nvPr/>
          </p:nvSpPr>
          <p:spPr bwMode="auto">
            <a:xfrm>
              <a:off x="4071298" y="3492713"/>
              <a:ext cx="192087" cy="423862"/>
            </a:xfrm>
            <a:custGeom>
              <a:avLst/>
              <a:gdLst>
                <a:gd name="T0" fmla="*/ 95 w 43200"/>
                <a:gd name="T1" fmla="*/ 0 h 39465"/>
                <a:gd name="T2" fmla="*/ 21 w 43200"/>
                <a:gd name="T3" fmla="*/ 9 h 39465"/>
                <a:gd name="T4" fmla="*/ 61 w 43200"/>
                <a:gd name="T5" fmla="*/ 121 h 394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65"/>
                <a:gd name="T11" fmla="*/ 43200 w 43200"/>
                <a:gd name="T12" fmla="*/ 39465 h 39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65" fill="none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</a:path>
                <a:path w="43200" h="39465" stroke="0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  <a:lnTo>
                    <a:pt x="21600" y="1786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rc 11"/>
            <p:cNvSpPr>
              <a:spLocks/>
            </p:cNvSpPr>
            <p:nvPr/>
          </p:nvSpPr>
          <p:spPr bwMode="auto">
            <a:xfrm>
              <a:off x="3949061" y="3510175"/>
              <a:ext cx="190500" cy="406400"/>
            </a:xfrm>
            <a:custGeom>
              <a:avLst/>
              <a:gdLst>
                <a:gd name="T0" fmla="*/ 101 w 43200"/>
                <a:gd name="T1" fmla="*/ 0 h 37507"/>
                <a:gd name="T2" fmla="*/ 18 w 43200"/>
                <a:gd name="T3" fmla="*/ 3 h 37507"/>
                <a:gd name="T4" fmla="*/ 60 w 43200"/>
                <a:gd name="T5" fmla="*/ 109 h 375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507"/>
                <a:gd name="T11" fmla="*/ 43200 w 43200"/>
                <a:gd name="T12" fmla="*/ 37507 h 37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507" fill="none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</a:path>
                <a:path w="43200" h="37507" stroke="0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  <a:lnTo>
                    <a:pt x="21600" y="15907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rc 12"/>
            <p:cNvSpPr>
              <a:spLocks/>
            </p:cNvSpPr>
            <p:nvPr/>
          </p:nvSpPr>
          <p:spPr bwMode="auto">
            <a:xfrm>
              <a:off x="3814123" y="3514938"/>
              <a:ext cx="192087" cy="404812"/>
            </a:xfrm>
            <a:custGeom>
              <a:avLst/>
              <a:gdLst>
                <a:gd name="T0" fmla="*/ 103 w 43200"/>
                <a:gd name="T1" fmla="*/ 3 h 37395"/>
                <a:gd name="T2" fmla="*/ 19 w 43200"/>
                <a:gd name="T3" fmla="*/ 0 h 37395"/>
                <a:gd name="T4" fmla="*/ 61 w 43200"/>
                <a:gd name="T5" fmla="*/ 108 h 3739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395"/>
                <a:gd name="T11" fmla="*/ 43200 w 43200"/>
                <a:gd name="T12" fmla="*/ 37395 h 37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395" fill="none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</a:path>
                <a:path w="43200" h="37395" stroke="0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  <a:lnTo>
                    <a:pt x="21600" y="1579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Arc 13"/>
            <p:cNvSpPr>
              <a:spLocks/>
            </p:cNvSpPr>
            <p:nvPr/>
          </p:nvSpPr>
          <p:spPr bwMode="auto">
            <a:xfrm>
              <a:off x="3683948" y="3519700"/>
              <a:ext cx="190500" cy="412750"/>
            </a:xfrm>
            <a:custGeom>
              <a:avLst/>
              <a:gdLst>
                <a:gd name="T0" fmla="*/ 99 w 43198"/>
                <a:gd name="T1" fmla="*/ 0 h 37968"/>
                <a:gd name="T2" fmla="*/ 0 w 43198"/>
                <a:gd name="T3" fmla="*/ 114 h 37968"/>
                <a:gd name="T4" fmla="*/ 60 w 43198"/>
                <a:gd name="T5" fmla="*/ 112 h 37968"/>
                <a:gd name="T6" fmla="*/ 0 60000 65536"/>
                <a:gd name="T7" fmla="*/ 0 60000 65536"/>
                <a:gd name="T8" fmla="*/ 0 60000 65536"/>
                <a:gd name="T9" fmla="*/ 0 w 43198"/>
                <a:gd name="T10" fmla="*/ 0 h 37968"/>
                <a:gd name="T11" fmla="*/ 43198 w 43198"/>
                <a:gd name="T12" fmla="*/ 37968 h 37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7968" fill="none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</a:path>
                <a:path w="43198" h="37968" stroke="0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  <a:lnTo>
                    <a:pt x="21598" y="1636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4"/>
            <p:cNvSpPr>
              <a:spLocks noChangeShapeType="1"/>
            </p:cNvSpPr>
            <p:nvPr/>
          </p:nvSpPr>
          <p:spPr bwMode="auto">
            <a:xfrm>
              <a:off x="4390386" y="3673688"/>
              <a:ext cx="28844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Line 32"/>
            <p:cNvSpPr>
              <a:spLocks noChangeShapeType="1"/>
            </p:cNvSpPr>
            <p:nvPr/>
          </p:nvSpPr>
          <p:spPr bwMode="auto">
            <a:xfrm>
              <a:off x="1172523" y="3729250"/>
              <a:ext cx="604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" name="Oval 33"/>
            <p:cNvSpPr>
              <a:spLocks noChangeArrowheads="1"/>
            </p:cNvSpPr>
            <p:nvPr/>
          </p:nvSpPr>
          <p:spPr bwMode="auto">
            <a:xfrm>
              <a:off x="1112198" y="3692738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87" name="Line 37"/>
            <p:cNvSpPr>
              <a:spLocks noChangeShapeType="1"/>
            </p:cNvSpPr>
            <p:nvPr/>
          </p:nvSpPr>
          <p:spPr bwMode="auto">
            <a:xfrm flipV="1">
              <a:off x="1771011" y="3554625"/>
              <a:ext cx="66675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" name="Line 38"/>
            <p:cNvSpPr>
              <a:spLocks noChangeShapeType="1"/>
            </p:cNvSpPr>
            <p:nvPr/>
          </p:nvSpPr>
          <p:spPr bwMode="auto">
            <a:xfrm flipV="1">
              <a:off x="1880548" y="35593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" name="Line 50"/>
            <p:cNvSpPr>
              <a:spLocks noChangeShapeType="1"/>
            </p:cNvSpPr>
            <p:nvPr/>
          </p:nvSpPr>
          <p:spPr bwMode="auto">
            <a:xfrm flipV="1">
              <a:off x="2032948" y="35593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" name="Line 51"/>
            <p:cNvSpPr>
              <a:spLocks noChangeShapeType="1"/>
            </p:cNvSpPr>
            <p:nvPr/>
          </p:nvSpPr>
          <p:spPr bwMode="auto">
            <a:xfrm flipV="1">
              <a:off x="2191698" y="3559388"/>
              <a:ext cx="98425" cy="282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" name="Line 52"/>
            <p:cNvSpPr>
              <a:spLocks noChangeShapeType="1"/>
            </p:cNvSpPr>
            <p:nvPr/>
          </p:nvSpPr>
          <p:spPr bwMode="auto">
            <a:xfrm flipV="1">
              <a:off x="2342511" y="3549863"/>
              <a:ext cx="100012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" name="Line 53"/>
            <p:cNvSpPr>
              <a:spLocks noChangeShapeType="1"/>
            </p:cNvSpPr>
            <p:nvPr/>
          </p:nvSpPr>
          <p:spPr bwMode="auto">
            <a:xfrm flipH="1" flipV="1">
              <a:off x="2436173" y="3556213"/>
              <a:ext cx="44450" cy="147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" name="Line 54"/>
            <p:cNvSpPr>
              <a:spLocks noChangeShapeType="1"/>
            </p:cNvSpPr>
            <p:nvPr/>
          </p:nvSpPr>
          <p:spPr bwMode="auto">
            <a:xfrm rot="19163305" flipV="1">
              <a:off x="1931348" y="358796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" name="Line 55"/>
            <p:cNvSpPr>
              <a:spLocks noChangeShapeType="1"/>
            </p:cNvSpPr>
            <p:nvPr/>
          </p:nvSpPr>
          <p:spPr bwMode="auto">
            <a:xfrm rot="19163305" flipV="1">
              <a:off x="2088511" y="356891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" name="Line 56"/>
            <p:cNvSpPr>
              <a:spLocks noChangeShapeType="1"/>
            </p:cNvSpPr>
            <p:nvPr/>
          </p:nvSpPr>
          <p:spPr bwMode="auto">
            <a:xfrm rot="19163305" flipV="1">
              <a:off x="2240911" y="356415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" name="Line 57"/>
            <p:cNvSpPr>
              <a:spLocks noChangeShapeType="1"/>
            </p:cNvSpPr>
            <p:nvPr/>
          </p:nvSpPr>
          <p:spPr bwMode="auto">
            <a:xfrm rot="19163305" flipV="1">
              <a:off x="1783711" y="356891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" name="Line 71"/>
            <p:cNvSpPr>
              <a:spLocks noChangeShapeType="1"/>
            </p:cNvSpPr>
            <p:nvPr/>
          </p:nvSpPr>
          <p:spPr bwMode="auto">
            <a:xfrm rot="5366684">
              <a:off x="4771386" y="5318338"/>
              <a:ext cx="604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" name="Line 72"/>
            <p:cNvSpPr>
              <a:spLocks noChangeShapeType="1"/>
            </p:cNvSpPr>
            <p:nvPr/>
          </p:nvSpPr>
          <p:spPr bwMode="auto">
            <a:xfrm rot="5366684">
              <a:off x="4717411" y="3992775"/>
              <a:ext cx="639762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9" name="Line 74"/>
            <p:cNvSpPr>
              <a:spLocks noChangeShapeType="1"/>
            </p:cNvSpPr>
            <p:nvPr/>
          </p:nvSpPr>
          <p:spPr bwMode="auto">
            <a:xfrm rot="5366684" flipV="1">
              <a:off x="5095236" y="4257888"/>
              <a:ext cx="66675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" name="Line 75"/>
            <p:cNvSpPr>
              <a:spLocks noChangeShapeType="1"/>
            </p:cNvSpPr>
            <p:nvPr/>
          </p:nvSpPr>
          <p:spPr bwMode="auto">
            <a:xfrm rot="5366684" flipV="1">
              <a:off x="5007923" y="43229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" name="Line 76"/>
            <p:cNvSpPr>
              <a:spLocks noChangeShapeType="1"/>
            </p:cNvSpPr>
            <p:nvPr/>
          </p:nvSpPr>
          <p:spPr bwMode="auto">
            <a:xfrm rot="5366684" flipV="1">
              <a:off x="5007923" y="44753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" name="Line 77"/>
            <p:cNvSpPr>
              <a:spLocks noChangeShapeType="1"/>
            </p:cNvSpPr>
            <p:nvPr/>
          </p:nvSpPr>
          <p:spPr bwMode="auto">
            <a:xfrm rot="5366684" flipV="1">
              <a:off x="5009511" y="46277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" name="Line 78"/>
            <p:cNvSpPr>
              <a:spLocks noChangeShapeType="1"/>
            </p:cNvSpPr>
            <p:nvPr/>
          </p:nvSpPr>
          <p:spPr bwMode="auto">
            <a:xfrm rot="5366684" flipV="1">
              <a:off x="5020623" y="47785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" name="Line 79"/>
            <p:cNvSpPr>
              <a:spLocks noChangeShapeType="1"/>
            </p:cNvSpPr>
            <p:nvPr/>
          </p:nvSpPr>
          <p:spPr bwMode="auto">
            <a:xfrm rot="5366684" flipH="1" flipV="1">
              <a:off x="5123811" y="4926225"/>
              <a:ext cx="34925" cy="144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" name="Line 80"/>
            <p:cNvSpPr>
              <a:spLocks noChangeShapeType="1"/>
            </p:cNvSpPr>
            <p:nvPr/>
          </p:nvSpPr>
          <p:spPr bwMode="auto">
            <a:xfrm rot="2929989" flipV="1">
              <a:off x="4976173" y="4418225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" name="Line 81"/>
            <p:cNvSpPr>
              <a:spLocks noChangeShapeType="1"/>
            </p:cNvSpPr>
            <p:nvPr/>
          </p:nvSpPr>
          <p:spPr bwMode="auto">
            <a:xfrm rot="2929989" flipV="1">
              <a:off x="4996811" y="45738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" name="Line 82"/>
            <p:cNvSpPr>
              <a:spLocks noChangeShapeType="1"/>
            </p:cNvSpPr>
            <p:nvPr/>
          </p:nvSpPr>
          <p:spPr bwMode="auto">
            <a:xfrm rot="2929989" flipV="1">
              <a:off x="5003161" y="47262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" name="Line 83"/>
            <p:cNvSpPr>
              <a:spLocks noChangeShapeType="1"/>
            </p:cNvSpPr>
            <p:nvPr/>
          </p:nvSpPr>
          <p:spPr bwMode="auto">
            <a:xfrm rot="2929989" flipV="1">
              <a:off x="4993636" y="42690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" name="Line 98"/>
            <p:cNvSpPr>
              <a:spLocks noChangeShapeType="1"/>
            </p:cNvSpPr>
            <p:nvPr/>
          </p:nvSpPr>
          <p:spPr bwMode="auto">
            <a:xfrm rot="5366684">
              <a:off x="5158736" y="5146888"/>
              <a:ext cx="925512" cy="4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" name="Line 99"/>
            <p:cNvSpPr>
              <a:spLocks noChangeShapeType="1"/>
            </p:cNvSpPr>
            <p:nvPr/>
          </p:nvSpPr>
          <p:spPr bwMode="auto">
            <a:xfrm rot="5366684">
              <a:off x="5174611" y="4118188"/>
              <a:ext cx="896937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" name="Line 102"/>
            <p:cNvSpPr>
              <a:spLocks noChangeShapeType="1"/>
            </p:cNvSpPr>
            <p:nvPr/>
          </p:nvSpPr>
          <p:spPr bwMode="auto">
            <a:xfrm rot="5366684" flipV="1">
              <a:off x="5634986" y="4340438"/>
              <a:ext cx="4762" cy="477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 rot="5366684" flipV="1">
              <a:off x="5631811" y="4451563"/>
              <a:ext cx="4762" cy="477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>
              <a:off x="1150298" y="5610438"/>
              <a:ext cx="6261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auto">
            <a:xfrm>
              <a:off x="1089973" y="5573925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auto">
            <a:xfrm>
              <a:off x="7289161" y="3630825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7411398" y="5577100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>
              <a:off x="2480623" y="3708613"/>
              <a:ext cx="11953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" name="AutoShape 127"/>
            <p:cNvSpPr>
              <a:spLocks noChangeArrowheads="1"/>
            </p:cNvSpPr>
            <p:nvPr/>
          </p:nvSpPr>
          <p:spPr bwMode="auto">
            <a:xfrm rot="5400000">
              <a:off x="6623998" y="3583200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23" name="AutoShape 128"/>
            <p:cNvSpPr>
              <a:spLocks noChangeArrowheads="1"/>
            </p:cNvSpPr>
            <p:nvPr/>
          </p:nvSpPr>
          <p:spPr bwMode="auto">
            <a:xfrm rot="5400000">
              <a:off x="1372548" y="3651463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24" name="Line 130"/>
            <p:cNvSpPr>
              <a:spLocks noChangeShapeType="1"/>
            </p:cNvSpPr>
            <p:nvPr/>
          </p:nvSpPr>
          <p:spPr bwMode="auto">
            <a:xfrm>
              <a:off x="7787636" y="5605675"/>
              <a:ext cx="636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072190" y="3923146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128894" y="486235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323520" y="401175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380224" y="495095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-</a:t>
              </a:r>
            </a:p>
          </p:txBody>
        </p:sp>
        <p:graphicFrame>
          <p:nvGraphicFramePr>
            <p:cNvPr id="134" name="Object 3"/>
            <p:cNvGraphicFramePr>
              <a:graphicFrameLocks noChangeAspect="1"/>
            </p:cNvGraphicFramePr>
            <p:nvPr/>
          </p:nvGraphicFramePr>
          <p:xfrm>
            <a:off x="6369050" y="3087023"/>
            <a:ext cx="1117600" cy="373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85" name="Equation" r:id="rId10" imgW="914400" imgH="304560" progId="Equation.DSMT4">
                    <p:embed/>
                  </p:oleObj>
                </mc:Choice>
                <mc:Fallback>
                  <p:oleObj name="Equation" r:id="rId10" imgW="914400" imgH="30456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9050" y="3087023"/>
                          <a:ext cx="1117600" cy="3737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094" name="Object 6"/>
            <p:cNvGraphicFramePr>
              <a:graphicFrameLocks noChangeAspect="1"/>
            </p:cNvGraphicFramePr>
            <p:nvPr/>
          </p:nvGraphicFramePr>
          <p:xfrm>
            <a:off x="777875" y="3135313"/>
            <a:ext cx="620713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86" name="Equation" r:id="rId12" imgW="507960" imgH="304560" progId="Equation.DSMT4">
                    <p:embed/>
                  </p:oleObj>
                </mc:Choice>
                <mc:Fallback>
                  <p:oleObj name="Equation" r:id="rId12" imgW="507960" imgH="30456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875" y="3135313"/>
                          <a:ext cx="620713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6908800" y="4402138"/>
            <a:ext cx="1163638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87" name="Equation" r:id="rId14" imgW="952200" imgH="304560" progId="Equation.DSMT4">
                    <p:embed/>
                  </p:oleObj>
                </mc:Choice>
                <mc:Fallback>
                  <p:oleObj name="Equation" r:id="rId14" imgW="952200" imgH="30456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8800" y="4402138"/>
                          <a:ext cx="1163638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096" name="Object 8"/>
            <p:cNvGraphicFramePr>
              <a:graphicFrameLocks noChangeAspect="1"/>
            </p:cNvGraphicFramePr>
            <p:nvPr/>
          </p:nvGraphicFramePr>
          <p:xfrm>
            <a:off x="1231900" y="4449763"/>
            <a:ext cx="668338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88" name="Equation" r:id="rId16" imgW="545760" imgH="304560" progId="Equation.DSMT4">
                    <p:embed/>
                  </p:oleObj>
                </mc:Choice>
                <mc:Fallback>
                  <p:oleObj name="Equation" r:id="rId16" imgW="545760" imgH="30456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1900" y="4449763"/>
                          <a:ext cx="668338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" name="Object 2"/>
            <p:cNvGraphicFramePr>
              <a:graphicFrameLocks noChangeAspect="1"/>
            </p:cNvGraphicFramePr>
            <p:nvPr/>
          </p:nvGraphicFramePr>
          <p:xfrm>
            <a:off x="1858963" y="3127951"/>
            <a:ext cx="522287" cy="253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89" name="Equation" r:id="rId18" imgW="393480" imgH="190440" progId="Equation.DSMT4">
                    <p:embed/>
                  </p:oleObj>
                </mc:Choice>
                <mc:Fallback>
                  <p:oleObj name="Equation" r:id="rId18" imgW="393480" imgH="1904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963" y="3127951"/>
                          <a:ext cx="522287" cy="253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3810000" y="3165475"/>
            <a:ext cx="50482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90" name="Equation" r:id="rId20" imgW="380880" imgH="190440" progId="Equation.DSMT4">
                    <p:embed/>
                  </p:oleObj>
                </mc:Choice>
                <mc:Fallback>
                  <p:oleObj name="Equation" r:id="rId20" imgW="380880" imgH="19044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3165475"/>
                          <a:ext cx="50482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4230688" y="4491038"/>
            <a:ext cx="53975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91" name="Equation" r:id="rId22" imgW="406080" imgH="203040" progId="Equation.DSMT4">
                    <p:embed/>
                  </p:oleObj>
                </mc:Choice>
                <mc:Fallback>
                  <p:oleObj name="Equation" r:id="rId22" imgW="406080" imgH="20304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0688" y="4491038"/>
                          <a:ext cx="539750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2"/>
            <p:cNvGraphicFramePr>
              <a:graphicFrameLocks noChangeAspect="1"/>
            </p:cNvGraphicFramePr>
            <p:nvPr/>
          </p:nvGraphicFramePr>
          <p:xfrm>
            <a:off x="6029325" y="4500563"/>
            <a:ext cx="523875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92" name="Equation" r:id="rId24" imgW="393480" imgH="203040" progId="Equation.DSMT4">
                    <p:embed/>
                  </p:oleObj>
                </mc:Choice>
                <mc:Fallback>
                  <p:oleObj name="Equation" r:id="rId24" imgW="393480" imgH="20304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9325" y="4500563"/>
                          <a:ext cx="523875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3"/>
            <p:cNvGraphicFramePr>
              <a:graphicFrameLocks noChangeAspect="1"/>
            </p:cNvGraphicFramePr>
            <p:nvPr/>
          </p:nvGraphicFramePr>
          <p:xfrm>
            <a:off x="8037513" y="5284788"/>
            <a:ext cx="184150" cy="187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93" name="Equation" r:id="rId26" imgW="139680" imgH="139680" progId="Equation.DSMT4">
                    <p:embed/>
                  </p:oleObj>
                </mc:Choice>
                <mc:Fallback>
                  <p:oleObj name="Equation" r:id="rId26" imgW="139680" imgH="1396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7513" y="5284788"/>
                          <a:ext cx="184150" cy="187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"/>
    </mc:Choice>
    <mc:Fallback xmlns="">
      <p:transition spd="slow" advTm="27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직사각형 2"/>
          <p:cNvSpPr/>
          <p:nvPr/>
        </p:nvSpPr>
        <p:spPr>
          <a:xfrm>
            <a:off x="314267" y="474434"/>
            <a:ext cx="88212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spcAft>
                <a:spcPts val="0"/>
              </a:spcAft>
            </a:pPr>
            <a:r>
              <a:rPr lang="en-US" altLang="ko-KR" b="0">
                <a:solidFill>
                  <a:srgbClr val="FF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01-Python: Z0,gamma from R,L,G,C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>
                <a:solidFill>
                  <a:srgbClr val="FF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 </a:t>
            </a:r>
            <a:endParaRPr lang="ko-KR" altLang="ko-KR" sz="14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Transmission Line: Z0,gamma from R,L,G,C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Sample values: RG-59 coaxial cable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Input: R=36e-3 ohm/m, L=430e-9 H/m, G=10e-6 S/m, C=69e-12 F/m, f=100e6 Hz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Output: 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Z0=(78.94228228730861+0.0038450155279376556j)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gamma=(0.0006227261020735598+3.4224620530010226j)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 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import cmath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pi=3.14159265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while True: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R=float(input('R(ohm/m)='))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L=float(input('L(H/m)='))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G=float(input('G(S/m)='))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C=float(input('C(F/m)='))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while True: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f=float(input('f(Hz)=(negative to stop)'))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if f &lt; 0: 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 break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Z=complex(R,2*pi*f*L); Y=complex(G,2*pi*f*C)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Z0=cmath.sqrt(Z/Y); gamma=cmath.sqrt(Z*Y)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print('Z0(ohm)=',Z0)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Times New Roman" panose="02020603050405020304" pitchFamily="18" charset="0"/>
              </a:rPr>
              <a:t>  print('gamma(per meter)=',gamma)</a:t>
            </a:r>
            <a:endParaRPr lang="ko-KR" altLang="en-US" sz="1400" b="0"/>
          </a:p>
        </p:txBody>
      </p:sp>
    </p:spTree>
    <p:extLst>
      <p:ext uri="{BB962C8B-B14F-4D97-AF65-F5344CB8AC3E}">
        <p14:creationId xmlns:p14="http://schemas.microsoft.com/office/powerpoint/2010/main" val="29120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597968"/>
            <a:ext cx="541686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  <a:hlinkClick r:id="rId3"/>
              </a:rPr>
              <a:t>https://www.online-python.com/</a:t>
            </a:r>
            <a:r>
              <a:rPr kumimoji="0" lang="en-US" altLang="ko-K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</a:t>
            </a:r>
            <a:r>
              <a:rPr kumimoji="0" lang="ko-KR" alt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에 접속하여 소스코드를 위 창에 </a:t>
            </a:r>
            <a:r>
              <a:rPr lang="en-US" altLang="ko-KR" sz="11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copy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[Run]</a:t>
            </a:r>
            <a:r>
              <a:rPr lang="ko-KR" altLang="en-US" sz="11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아이콘 클릭</a:t>
            </a:r>
            <a:endParaRPr lang="en-US" altLang="ko-KR" sz="1100" b="0" smtClean="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1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아래 창에 데이터 입력 </a:t>
            </a:r>
            <a:r>
              <a:rPr lang="en-US" altLang="ko-KR" sz="11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prompt</a:t>
            </a:r>
            <a:r>
              <a:rPr lang="ko-KR" altLang="en-US" sz="11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가 표시되면 키보드로 데이터 입력</a:t>
            </a:r>
            <a:endParaRPr lang="en-US" altLang="ko-KR" sz="1100" b="0" smtClean="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1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출력은 아래 창에 표시됨</a:t>
            </a:r>
            <a:r>
              <a:rPr lang="en-US" altLang="ko-KR" sz="11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.</a:t>
            </a:r>
            <a:endParaRPr kumimoji="0" lang="en-US" altLang="ko-K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25313" name="그림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3" y="1918448"/>
            <a:ext cx="607695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" y="488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1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526338" name="그림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5" y="475409"/>
            <a:ext cx="7966995" cy="22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3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5" y="2746375"/>
            <a:ext cx="7922170" cy="3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6824" y="2657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5413" y="2905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9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6824" y="2657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5413" y="2905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09600" y="551802"/>
            <a:ext cx="47836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Python cmath </a:t>
            </a:r>
            <a:r>
              <a:rPr lang="ko-KR" altLang="en-US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모듈 확인</a:t>
            </a:r>
            <a:endParaRPr lang="en-US" altLang="ko-KR" sz="1600" b="0" smtClean="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- </a:t>
            </a:r>
            <a:r>
              <a:rPr lang="ko-KR" altLang="en-US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구글에서 </a:t>
            </a:r>
            <a:r>
              <a:rPr lang="en-US" altLang="ko-KR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python cmath modules </a:t>
            </a:r>
            <a:r>
              <a:rPr lang="ko-KR" altLang="en-US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입력</a:t>
            </a:r>
            <a:endParaRPr lang="en-US" altLang="ko-KR" sz="1600" b="0" smtClean="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- </a:t>
            </a:r>
            <a:r>
              <a:rPr lang="ko-KR" altLang="en-US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결과 중에서 적절한 것을 선택하여 열어 봄</a:t>
            </a:r>
            <a:r>
              <a:rPr lang="en-US" altLang="ko-KR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46732"/>
            <a:ext cx="5465418" cy="47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13"/>
          <p:cNvGrpSpPr>
            <a:grpSpLocks/>
          </p:cNvGrpSpPr>
          <p:nvPr/>
        </p:nvGrpSpPr>
        <p:grpSpPr bwMode="auto">
          <a:xfrm>
            <a:off x="0" y="260350"/>
            <a:ext cx="9064937" cy="6264275"/>
            <a:chOff x="107506" y="260865"/>
            <a:chExt cx="9065846" cy="626459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55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8BB916B2-89EA-496D-8231-E5C4523A5560}" type="slidenum">
              <a:rPr lang="ko-KR" altLang="en-US" sz="1400">
                <a:solidFill>
                  <a:srgbClr val="002060"/>
                </a:solidFill>
                <a:latin typeface="+mn-ea"/>
              </a:rPr>
              <a:pPr>
                <a:defRPr/>
              </a:pPr>
              <a:t>44</a:t>
            </a:fld>
            <a:endParaRPr lang="ko-KR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11" name="Picture 4" descr="How To Pronounce 'End' (Fin) in French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78" y="2777232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009650" y="4678363"/>
          <a:ext cx="6889750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4" name="Equation" r:id="rId4" imgW="4483080" imgH="1041120" progId="Equation.DSMT4">
                  <p:embed/>
                </p:oleObj>
              </mc:Choice>
              <mc:Fallback>
                <p:oleObj name="Equation" r:id="rId4" imgW="4483080" imgH="10411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4678363"/>
                        <a:ext cx="6889750" cy="160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07" name="Text Box 3"/>
          <p:cNvSpPr txBox="1">
            <a:spLocks noChangeArrowheads="1"/>
          </p:cNvSpPr>
          <p:nvPr/>
        </p:nvSpPr>
        <p:spPr bwMode="auto">
          <a:xfrm>
            <a:off x="373063" y="105585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Transmission Line (cont.)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920750" y="1372523"/>
            <a:ext cx="7646348" cy="2566277"/>
            <a:chOff x="777875" y="3087023"/>
            <a:chExt cx="7646348" cy="2566277"/>
          </a:xfrm>
        </p:grpSpPr>
        <p:sp>
          <p:nvSpPr>
            <p:cNvPr id="104" name="Arc 8"/>
            <p:cNvSpPr>
              <a:spLocks/>
            </p:cNvSpPr>
            <p:nvPr/>
          </p:nvSpPr>
          <p:spPr bwMode="auto">
            <a:xfrm>
              <a:off x="4199886" y="3499063"/>
              <a:ext cx="190500" cy="396875"/>
            </a:xfrm>
            <a:custGeom>
              <a:avLst/>
              <a:gdLst>
                <a:gd name="T0" fmla="*/ 120 w 43198"/>
                <a:gd name="T1" fmla="*/ 104 h 36493"/>
                <a:gd name="T2" fmla="*/ 17 w 43198"/>
                <a:gd name="T3" fmla="*/ 0 h 36493"/>
                <a:gd name="T4" fmla="*/ 60 w 43198"/>
                <a:gd name="T5" fmla="*/ 102 h 36493"/>
                <a:gd name="T6" fmla="*/ 0 60000 65536"/>
                <a:gd name="T7" fmla="*/ 0 60000 65536"/>
                <a:gd name="T8" fmla="*/ 0 60000 65536"/>
                <a:gd name="T9" fmla="*/ 0 w 43198"/>
                <a:gd name="T10" fmla="*/ 0 h 36493"/>
                <a:gd name="T11" fmla="*/ 43198 w 43198"/>
                <a:gd name="T12" fmla="*/ 36493 h 36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6493" fill="none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</a:path>
                <a:path w="43198" h="36493" stroke="0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  <a:lnTo>
                    <a:pt x="21600" y="1489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rc 10"/>
            <p:cNvSpPr>
              <a:spLocks/>
            </p:cNvSpPr>
            <p:nvPr/>
          </p:nvSpPr>
          <p:spPr bwMode="auto">
            <a:xfrm>
              <a:off x="4071298" y="3492713"/>
              <a:ext cx="192087" cy="423862"/>
            </a:xfrm>
            <a:custGeom>
              <a:avLst/>
              <a:gdLst>
                <a:gd name="T0" fmla="*/ 95 w 43200"/>
                <a:gd name="T1" fmla="*/ 0 h 39465"/>
                <a:gd name="T2" fmla="*/ 21 w 43200"/>
                <a:gd name="T3" fmla="*/ 9 h 39465"/>
                <a:gd name="T4" fmla="*/ 61 w 43200"/>
                <a:gd name="T5" fmla="*/ 121 h 394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65"/>
                <a:gd name="T11" fmla="*/ 43200 w 43200"/>
                <a:gd name="T12" fmla="*/ 39465 h 39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65" fill="none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</a:path>
                <a:path w="43200" h="39465" stroke="0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  <a:lnTo>
                    <a:pt x="21600" y="1786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Arc 11"/>
            <p:cNvSpPr>
              <a:spLocks/>
            </p:cNvSpPr>
            <p:nvPr/>
          </p:nvSpPr>
          <p:spPr bwMode="auto">
            <a:xfrm>
              <a:off x="3949061" y="3510175"/>
              <a:ext cx="190500" cy="406400"/>
            </a:xfrm>
            <a:custGeom>
              <a:avLst/>
              <a:gdLst>
                <a:gd name="T0" fmla="*/ 101 w 43200"/>
                <a:gd name="T1" fmla="*/ 0 h 37507"/>
                <a:gd name="T2" fmla="*/ 18 w 43200"/>
                <a:gd name="T3" fmla="*/ 3 h 37507"/>
                <a:gd name="T4" fmla="*/ 60 w 43200"/>
                <a:gd name="T5" fmla="*/ 109 h 375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507"/>
                <a:gd name="T11" fmla="*/ 43200 w 43200"/>
                <a:gd name="T12" fmla="*/ 37507 h 37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507" fill="none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</a:path>
                <a:path w="43200" h="37507" stroke="0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  <a:lnTo>
                    <a:pt x="21600" y="15907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Arc 12"/>
            <p:cNvSpPr>
              <a:spLocks/>
            </p:cNvSpPr>
            <p:nvPr/>
          </p:nvSpPr>
          <p:spPr bwMode="auto">
            <a:xfrm>
              <a:off x="3814123" y="3514938"/>
              <a:ext cx="192087" cy="404812"/>
            </a:xfrm>
            <a:custGeom>
              <a:avLst/>
              <a:gdLst>
                <a:gd name="T0" fmla="*/ 103 w 43200"/>
                <a:gd name="T1" fmla="*/ 3 h 37395"/>
                <a:gd name="T2" fmla="*/ 19 w 43200"/>
                <a:gd name="T3" fmla="*/ 0 h 37395"/>
                <a:gd name="T4" fmla="*/ 61 w 43200"/>
                <a:gd name="T5" fmla="*/ 108 h 3739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395"/>
                <a:gd name="T11" fmla="*/ 43200 w 43200"/>
                <a:gd name="T12" fmla="*/ 37395 h 37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395" fill="none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</a:path>
                <a:path w="43200" h="37395" stroke="0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  <a:lnTo>
                    <a:pt x="21600" y="1579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rc 13"/>
            <p:cNvSpPr>
              <a:spLocks/>
            </p:cNvSpPr>
            <p:nvPr/>
          </p:nvSpPr>
          <p:spPr bwMode="auto">
            <a:xfrm>
              <a:off x="3683948" y="3519700"/>
              <a:ext cx="190500" cy="412750"/>
            </a:xfrm>
            <a:custGeom>
              <a:avLst/>
              <a:gdLst>
                <a:gd name="T0" fmla="*/ 99 w 43198"/>
                <a:gd name="T1" fmla="*/ 0 h 37968"/>
                <a:gd name="T2" fmla="*/ 0 w 43198"/>
                <a:gd name="T3" fmla="*/ 114 h 37968"/>
                <a:gd name="T4" fmla="*/ 60 w 43198"/>
                <a:gd name="T5" fmla="*/ 112 h 37968"/>
                <a:gd name="T6" fmla="*/ 0 60000 65536"/>
                <a:gd name="T7" fmla="*/ 0 60000 65536"/>
                <a:gd name="T8" fmla="*/ 0 60000 65536"/>
                <a:gd name="T9" fmla="*/ 0 w 43198"/>
                <a:gd name="T10" fmla="*/ 0 h 37968"/>
                <a:gd name="T11" fmla="*/ 43198 w 43198"/>
                <a:gd name="T12" fmla="*/ 37968 h 37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7968" fill="none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</a:path>
                <a:path w="43198" h="37968" stroke="0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  <a:lnTo>
                    <a:pt x="21598" y="1636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4"/>
            <p:cNvSpPr>
              <a:spLocks noChangeShapeType="1"/>
            </p:cNvSpPr>
            <p:nvPr/>
          </p:nvSpPr>
          <p:spPr bwMode="auto">
            <a:xfrm>
              <a:off x="4390386" y="3673688"/>
              <a:ext cx="28844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" name="Line 32"/>
            <p:cNvSpPr>
              <a:spLocks noChangeShapeType="1"/>
            </p:cNvSpPr>
            <p:nvPr/>
          </p:nvSpPr>
          <p:spPr bwMode="auto">
            <a:xfrm>
              <a:off x="1172523" y="3729250"/>
              <a:ext cx="604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4" name="Oval 33"/>
            <p:cNvSpPr>
              <a:spLocks noChangeArrowheads="1"/>
            </p:cNvSpPr>
            <p:nvPr/>
          </p:nvSpPr>
          <p:spPr bwMode="auto">
            <a:xfrm>
              <a:off x="1112198" y="3692738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25" name="Line 37"/>
            <p:cNvSpPr>
              <a:spLocks noChangeShapeType="1"/>
            </p:cNvSpPr>
            <p:nvPr/>
          </p:nvSpPr>
          <p:spPr bwMode="auto">
            <a:xfrm flipV="1">
              <a:off x="1771011" y="3554625"/>
              <a:ext cx="66675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6" name="Line 38"/>
            <p:cNvSpPr>
              <a:spLocks noChangeShapeType="1"/>
            </p:cNvSpPr>
            <p:nvPr/>
          </p:nvSpPr>
          <p:spPr bwMode="auto">
            <a:xfrm flipV="1">
              <a:off x="1880548" y="35593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" name="Line 50"/>
            <p:cNvSpPr>
              <a:spLocks noChangeShapeType="1"/>
            </p:cNvSpPr>
            <p:nvPr/>
          </p:nvSpPr>
          <p:spPr bwMode="auto">
            <a:xfrm flipV="1">
              <a:off x="2032948" y="35593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" name="Line 51"/>
            <p:cNvSpPr>
              <a:spLocks noChangeShapeType="1"/>
            </p:cNvSpPr>
            <p:nvPr/>
          </p:nvSpPr>
          <p:spPr bwMode="auto">
            <a:xfrm flipV="1">
              <a:off x="2191698" y="3559388"/>
              <a:ext cx="98425" cy="282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" name="Line 52"/>
            <p:cNvSpPr>
              <a:spLocks noChangeShapeType="1"/>
            </p:cNvSpPr>
            <p:nvPr/>
          </p:nvSpPr>
          <p:spPr bwMode="auto">
            <a:xfrm flipV="1">
              <a:off x="2342511" y="3549863"/>
              <a:ext cx="100012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0" name="Line 53"/>
            <p:cNvSpPr>
              <a:spLocks noChangeShapeType="1"/>
            </p:cNvSpPr>
            <p:nvPr/>
          </p:nvSpPr>
          <p:spPr bwMode="auto">
            <a:xfrm flipH="1" flipV="1">
              <a:off x="2436173" y="3556213"/>
              <a:ext cx="44450" cy="147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1" name="Line 54"/>
            <p:cNvSpPr>
              <a:spLocks noChangeShapeType="1"/>
            </p:cNvSpPr>
            <p:nvPr/>
          </p:nvSpPr>
          <p:spPr bwMode="auto">
            <a:xfrm rot="19163305" flipV="1">
              <a:off x="1931348" y="358796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" name="Line 55"/>
            <p:cNvSpPr>
              <a:spLocks noChangeShapeType="1"/>
            </p:cNvSpPr>
            <p:nvPr/>
          </p:nvSpPr>
          <p:spPr bwMode="auto">
            <a:xfrm rot="19163305" flipV="1">
              <a:off x="2088511" y="356891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" name="Line 56"/>
            <p:cNvSpPr>
              <a:spLocks noChangeShapeType="1"/>
            </p:cNvSpPr>
            <p:nvPr/>
          </p:nvSpPr>
          <p:spPr bwMode="auto">
            <a:xfrm rot="19163305" flipV="1">
              <a:off x="2240911" y="356415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 rot="19163305" flipV="1">
              <a:off x="1783711" y="356891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5" name="Line 71"/>
            <p:cNvSpPr>
              <a:spLocks noChangeShapeType="1"/>
            </p:cNvSpPr>
            <p:nvPr/>
          </p:nvSpPr>
          <p:spPr bwMode="auto">
            <a:xfrm rot="5366684">
              <a:off x="4771386" y="5318338"/>
              <a:ext cx="604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" name="Line 72"/>
            <p:cNvSpPr>
              <a:spLocks noChangeShapeType="1"/>
            </p:cNvSpPr>
            <p:nvPr/>
          </p:nvSpPr>
          <p:spPr bwMode="auto">
            <a:xfrm rot="5366684">
              <a:off x="4717411" y="3992775"/>
              <a:ext cx="639762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" name="Line 74"/>
            <p:cNvSpPr>
              <a:spLocks noChangeShapeType="1"/>
            </p:cNvSpPr>
            <p:nvPr/>
          </p:nvSpPr>
          <p:spPr bwMode="auto">
            <a:xfrm rot="5366684" flipV="1">
              <a:off x="5095236" y="4257888"/>
              <a:ext cx="66675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" name="Line 75"/>
            <p:cNvSpPr>
              <a:spLocks noChangeShapeType="1"/>
            </p:cNvSpPr>
            <p:nvPr/>
          </p:nvSpPr>
          <p:spPr bwMode="auto">
            <a:xfrm rot="5366684" flipV="1">
              <a:off x="5007923" y="43229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9" name="Line 76"/>
            <p:cNvSpPr>
              <a:spLocks noChangeShapeType="1"/>
            </p:cNvSpPr>
            <p:nvPr/>
          </p:nvSpPr>
          <p:spPr bwMode="auto">
            <a:xfrm rot="5366684" flipV="1">
              <a:off x="5007923" y="44753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0" name="Line 77"/>
            <p:cNvSpPr>
              <a:spLocks noChangeShapeType="1"/>
            </p:cNvSpPr>
            <p:nvPr/>
          </p:nvSpPr>
          <p:spPr bwMode="auto">
            <a:xfrm rot="5366684" flipV="1">
              <a:off x="5009511" y="46277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1" name="Line 78"/>
            <p:cNvSpPr>
              <a:spLocks noChangeShapeType="1"/>
            </p:cNvSpPr>
            <p:nvPr/>
          </p:nvSpPr>
          <p:spPr bwMode="auto">
            <a:xfrm rot="5366684" flipV="1">
              <a:off x="5020623" y="47785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2" name="Line 79"/>
            <p:cNvSpPr>
              <a:spLocks noChangeShapeType="1"/>
            </p:cNvSpPr>
            <p:nvPr/>
          </p:nvSpPr>
          <p:spPr bwMode="auto">
            <a:xfrm rot="5366684" flipH="1" flipV="1">
              <a:off x="5123811" y="4926225"/>
              <a:ext cx="34925" cy="144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" name="Line 80"/>
            <p:cNvSpPr>
              <a:spLocks noChangeShapeType="1"/>
            </p:cNvSpPr>
            <p:nvPr/>
          </p:nvSpPr>
          <p:spPr bwMode="auto">
            <a:xfrm rot="2929989" flipV="1">
              <a:off x="4976173" y="4418225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" name="Line 81"/>
            <p:cNvSpPr>
              <a:spLocks noChangeShapeType="1"/>
            </p:cNvSpPr>
            <p:nvPr/>
          </p:nvSpPr>
          <p:spPr bwMode="auto">
            <a:xfrm rot="2929989" flipV="1">
              <a:off x="4996811" y="45738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5" name="Line 82"/>
            <p:cNvSpPr>
              <a:spLocks noChangeShapeType="1"/>
            </p:cNvSpPr>
            <p:nvPr/>
          </p:nvSpPr>
          <p:spPr bwMode="auto">
            <a:xfrm rot="2929989" flipV="1">
              <a:off x="5003161" y="47262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" name="Line 83"/>
            <p:cNvSpPr>
              <a:spLocks noChangeShapeType="1"/>
            </p:cNvSpPr>
            <p:nvPr/>
          </p:nvSpPr>
          <p:spPr bwMode="auto">
            <a:xfrm rot="2929989" flipV="1">
              <a:off x="4993636" y="42690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7" name="Line 98"/>
            <p:cNvSpPr>
              <a:spLocks noChangeShapeType="1"/>
            </p:cNvSpPr>
            <p:nvPr/>
          </p:nvSpPr>
          <p:spPr bwMode="auto">
            <a:xfrm rot="5366684">
              <a:off x="5158736" y="5146888"/>
              <a:ext cx="925512" cy="4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8" name="Line 99"/>
            <p:cNvSpPr>
              <a:spLocks noChangeShapeType="1"/>
            </p:cNvSpPr>
            <p:nvPr/>
          </p:nvSpPr>
          <p:spPr bwMode="auto">
            <a:xfrm rot="5366684">
              <a:off x="5174611" y="4118188"/>
              <a:ext cx="896937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9" name="Line 102"/>
            <p:cNvSpPr>
              <a:spLocks noChangeShapeType="1"/>
            </p:cNvSpPr>
            <p:nvPr/>
          </p:nvSpPr>
          <p:spPr bwMode="auto">
            <a:xfrm rot="5366684" flipV="1">
              <a:off x="5634986" y="4340438"/>
              <a:ext cx="4762" cy="477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0" name="Line 110"/>
            <p:cNvSpPr>
              <a:spLocks noChangeShapeType="1"/>
            </p:cNvSpPr>
            <p:nvPr/>
          </p:nvSpPr>
          <p:spPr bwMode="auto">
            <a:xfrm rot="5366684" flipV="1">
              <a:off x="5631811" y="4451563"/>
              <a:ext cx="4762" cy="477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1" name="Line 111"/>
            <p:cNvSpPr>
              <a:spLocks noChangeShapeType="1"/>
            </p:cNvSpPr>
            <p:nvPr/>
          </p:nvSpPr>
          <p:spPr bwMode="auto">
            <a:xfrm>
              <a:off x="1150298" y="5610438"/>
              <a:ext cx="6261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2" name="Oval 112"/>
            <p:cNvSpPr>
              <a:spLocks noChangeArrowheads="1"/>
            </p:cNvSpPr>
            <p:nvPr/>
          </p:nvSpPr>
          <p:spPr bwMode="auto">
            <a:xfrm>
              <a:off x="1089973" y="5573925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53" name="Oval 152"/>
            <p:cNvSpPr>
              <a:spLocks noChangeArrowheads="1"/>
            </p:cNvSpPr>
            <p:nvPr/>
          </p:nvSpPr>
          <p:spPr bwMode="auto">
            <a:xfrm>
              <a:off x="7289161" y="3630825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54" name="Oval 153"/>
            <p:cNvSpPr>
              <a:spLocks noChangeArrowheads="1"/>
            </p:cNvSpPr>
            <p:nvPr/>
          </p:nvSpPr>
          <p:spPr bwMode="auto">
            <a:xfrm>
              <a:off x="7411398" y="5577100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55" name="Line 117"/>
            <p:cNvSpPr>
              <a:spLocks noChangeShapeType="1"/>
            </p:cNvSpPr>
            <p:nvPr/>
          </p:nvSpPr>
          <p:spPr bwMode="auto">
            <a:xfrm>
              <a:off x="2480623" y="3708613"/>
              <a:ext cx="11953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6" name="AutoShape 127"/>
            <p:cNvSpPr>
              <a:spLocks noChangeArrowheads="1"/>
            </p:cNvSpPr>
            <p:nvPr/>
          </p:nvSpPr>
          <p:spPr bwMode="auto">
            <a:xfrm rot="5400000">
              <a:off x="6623998" y="3583200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57" name="AutoShape 128"/>
            <p:cNvSpPr>
              <a:spLocks noChangeArrowheads="1"/>
            </p:cNvSpPr>
            <p:nvPr/>
          </p:nvSpPr>
          <p:spPr bwMode="auto">
            <a:xfrm rot="5400000">
              <a:off x="1372548" y="3651463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58" name="Line 130"/>
            <p:cNvSpPr>
              <a:spLocks noChangeShapeType="1"/>
            </p:cNvSpPr>
            <p:nvPr/>
          </p:nvSpPr>
          <p:spPr bwMode="auto">
            <a:xfrm>
              <a:off x="7787636" y="5605675"/>
              <a:ext cx="636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072190" y="3923146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117019" y="486235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323520" y="401175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368349" y="495095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-</a:t>
              </a:r>
            </a:p>
          </p:txBody>
        </p:sp>
        <p:graphicFrame>
          <p:nvGraphicFramePr>
            <p:cNvPr id="163" name="Object 3"/>
            <p:cNvGraphicFramePr>
              <a:graphicFrameLocks noChangeAspect="1"/>
            </p:cNvGraphicFramePr>
            <p:nvPr/>
          </p:nvGraphicFramePr>
          <p:xfrm>
            <a:off x="6369050" y="3087023"/>
            <a:ext cx="1117600" cy="373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525" name="Equation" r:id="rId6" imgW="914400" imgH="304560" progId="Equation.DSMT4">
                    <p:embed/>
                  </p:oleObj>
                </mc:Choice>
                <mc:Fallback>
                  <p:oleObj name="Equation" r:id="rId6" imgW="914400" imgH="30456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9050" y="3087023"/>
                          <a:ext cx="1117600" cy="3737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" name="Object 6"/>
            <p:cNvGraphicFramePr>
              <a:graphicFrameLocks noChangeAspect="1"/>
            </p:cNvGraphicFramePr>
            <p:nvPr/>
          </p:nvGraphicFramePr>
          <p:xfrm>
            <a:off x="777875" y="3135313"/>
            <a:ext cx="620713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526" name="Equation" r:id="rId8" imgW="507960" imgH="304560" progId="Equation.DSMT4">
                    <p:embed/>
                  </p:oleObj>
                </mc:Choice>
                <mc:Fallback>
                  <p:oleObj name="Equation" r:id="rId8" imgW="507960" imgH="30456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875" y="3135313"/>
                          <a:ext cx="620713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5" name="Object 7"/>
            <p:cNvGraphicFramePr>
              <a:graphicFrameLocks noChangeAspect="1"/>
            </p:cNvGraphicFramePr>
            <p:nvPr/>
          </p:nvGraphicFramePr>
          <p:xfrm>
            <a:off x="6908800" y="4402138"/>
            <a:ext cx="1163638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527" name="Equation" r:id="rId10" imgW="952200" imgH="304560" progId="Equation.DSMT4">
                    <p:embed/>
                  </p:oleObj>
                </mc:Choice>
                <mc:Fallback>
                  <p:oleObj name="Equation" r:id="rId10" imgW="952200" imgH="30456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8800" y="4402138"/>
                          <a:ext cx="1163638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" name="Object 8"/>
            <p:cNvGraphicFramePr>
              <a:graphicFrameLocks noChangeAspect="1"/>
            </p:cNvGraphicFramePr>
            <p:nvPr/>
          </p:nvGraphicFramePr>
          <p:xfrm>
            <a:off x="1231900" y="4449763"/>
            <a:ext cx="668338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528" name="Equation" r:id="rId12" imgW="545760" imgH="304560" progId="Equation.DSMT4">
                    <p:embed/>
                  </p:oleObj>
                </mc:Choice>
                <mc:Fallback>
                  <p:oleObj name="Equation" r:id="rId12" imgW="545760" imgH="30456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1900" y="4449763"/>
                          <a:ext cx="668338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" name="Object 2"/>
            <p:cNvGraphicFramePr>
              <a:graphicFrameLocks noChangeAspect="1"/>
            </p:cNvGraphicFramePr>
            <p:nvPr/>
          </p:nvGraphicFramePr>
          <p:xfrm>
            <a:off x="1858963" y="3127951"/>
            <a:ext cx="522287" cy="253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529" name="Equation" r:id="rId14" imgW="393480" imgH="190440" progId="Equation.DSMT4">
                    <p:embed/>
                  </p:oleObj>
                </mc:Choice>
                <mc:Fallback>
                  <p:oleObj name="Equation" r:id="rId14" imgW="393480" imgH="19044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963" y="3127951"/>
                          <a:ext cx="522287" cy="253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" name="Object 10"/>
            <p:cNvGraphicFramePr>
              <a:graphicFrameLocks noChangeAspect="1"/>
            </p:cNvGraphicFramePr>
            <p:nvPr/>
          </p:nvGraphicFramePr>
          <p:xfrm>
            <a:off x="3810000" y="3165475"/>
            <a:ext cx="50482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530" name="Equation" r:id="rId16" imgW="380880" imgH="190440" progId="Equation.DSMT4">
                    <p:embed/>
                  </p:oleObj>
                </mc:Choice>
                <mc:Fallback>
                  <p:oleObj name="Equation" r:id="rId16" imgW="380880" imgH="19044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3165475"/>
                          <a:ext cx="50482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11"/>
            <p:cNvGraphicFramePr>
              <a:graphicFrameLocks noChangeAspect="1"/>
            </p:cNvGraphicFramePr>
            <p:nvPr/>
          </p:nvGraphicFramePr>
          <p:xfrm>
            <a:off x="4230688" y="4491038"/>
            <a:ext cx="53975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531" name="Equation" r:id="rId18" imgW="406080" imgH="203040" progId="Equation.DSMT4">
                    <p:embed/>
                  </p:oleObj>
                </mc:Choice>
                <mc:Fallback>
                  <p:oleObj name="Equation" r:id="rId18" imgW="406080" imgH="2030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0688" y="4491038"/>
                          <a:ext cx="539750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0" name="Object 12"/>
            <p:cNvGraphicFramePr>
              <a:graphicFrameLocks noChangeAspect="1"/>
            </p:cNvGraphicFramePr>
            <p:nvPr/>
          </p:nvGraphicFramePr>
          <p:xfrm>
            <a:off x="6029325" y="4500563"/>
            <a:ext cx="523875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532" name="Equation" r:id="rId20" imgW="393480" imgH="203040" progId="Equation.DSMT4">
                    <p:embed/>
                  </p:oleObj>
                </mc:Choice>
                <mc:Fallback>
                  <p:oleObj name="Equation" r:id="rId20" imgW="393480" imgH="20304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9325" y="4500563"/>
                          <a:ext cx="523875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" name="Object 13"/>
            <p:cNvGraphicFramePr>
              <a:graphicFrameLocks noChangeAspect="1"/>
            </p:cNvGraphicFramePr>
            <p:nvPr/>
          </p:nvGraphicFramePr>
          <p:xfrm>
            <a:off x="8037513" y="5284788"/>
            <a:ext cx="184150" cy="187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533" name="Equation" r:id="rId22" imgW="139680" imgH="139680" progId="Equation.DSMT4">
                    <p:embed/>
                  </p:oleObj>
                </mc:Choice>
                <mc:Fallback>
                  <p:oleObj name="Equation" r:id="rId22" imgW="139680" imgH="1396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7513" y="5284788"/>
                          <a:ext cx="184150" cy="187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"/>
    </mc:Choice>
    <mc:Fallback xmlns="">
      <p:transition spd="slow" advTm="23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 Box 53"/>
          <p:cNvSpPr txBox="1">
            <a:spLocks noChangeArrowheads="1"/>
          </p:cNvSpPr>
          <p:nvPr/>
        </p:nvSpPr>
        <p:spPr bwMode="auto">
          <a:xfrm>
            <a:off x="949325" y="989013"/>
            <a:ext cx="9556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Hence</a:t>
            </a:r>
            <a:endParaRPr lang="en-US" sz="2000" b="0" baseline="-25000">
              <a:solidFill>
                <a:srgbClr val="0000FF"/>
              </a:solidFill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335088" y="1590675"/>
          <a:ext cx="64198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8" name="Equation" r:id="rId4" imgW="4178160" imgH="1041120" progId="Equation.DSMT4">
                  <p:embed/>
                </p:oleObj>
              </mc:Choice>
              <mc:Fallback>
                <p:oleObj name="Equation" r:id="rId4" imgW="4178160" imgH="10411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1590675"/>
                        <a:ext cx="64198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Text Box 55"/>
          <p:cNvSpPr txBox="1">
            <a:spLocks noChangeArrowheads="1"/>
          </p:cNvSpPr>
          <p:nvPr/>
        </p:nvSpPr>
        <p:spPr bwMode="auto">
          <a:xfrm>
            <a:off x="925513" y="3427413"/>
            <a:ext cx="277495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Now let </a:t>
            </a:r>
            <a:r>
              <a:rPr lang="en-US" sz="2400" b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D</a:t>
            </a:r>
            <a:r>
              <a:rPr lang="en-US" sz="2400" b="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z </a:t>
            </a:r>
            <a:r>
              <a:rPr lang="en-US" sz="2000" b="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sz="2000" b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0:</a:t>
            </a:r>
            <a:endParaRPr lang="en-US" sz="2000" b="0" baseline="-2500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3049588" y="4219575"/>
          <a:ext cx="2913062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9" name="Equation" r:id="rId6" imgW="1384200" imgH="1041120" progId="Equation.DSMT4">
                  <p:embed/>
                </p:oleObj>
              </mc:Choice>
              <mc:Fallback>
                <p:oleObj name="Equation" r:id="rId6" imgW="1384200" imgH="1041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4219575"/>
                        <a:ext cx="2913062" cy="219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3" name="Text Box 59"/>
          <p:cNvSpPr txBox="1">
            <a:spLocks noChangeArrowheads="1"/>
          </p:cNvSpPr>
          <p:nvPr/>
        </p:nvSpPr>
        <p:spPr bwMode="auto">
          <a:xfrm>
            <a:off x="6835775" y="4816475"/>
            <a:ext cx="1881188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“</a:t>
            </a:r>
            <a:r>
              <a:rPr lang="en-US" sz="2000" b="0" dirty="0" err="1">
                <a:solidFill>
                  <a:srgbClr val="0000FF"/>
                </a:solidFill>
                <a:sym typeface="Symbol" pitchFamily="18" charset="2"/>
              </a:rPr>
              <a:t>Telegrapher’sEquations</a:t>
            </a: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”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sp>
        <p:nvSpPr>
          <p:cNvPr id="459836" name="Text Box 60"/>
          <p:cNvSpPr txBox="1">
            <a:spLocks noChangeArrowheads="1"/>
          </p:cNvSpPr>
          <p:nvPr/>
        </p:nvSpPr>
        <p:spPr bwMode="auto">
          <a:xfrm>
            <a:off x="214313" y="95697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949325" y="989013"/>
            <a:ext cx="6591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To combine these, take the derivative of the first one with respect to </a:t>
            </a:r>
            <a:r>
              <a:rPr lang="en-US" sz="2400" b="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z</a:t>
            </a: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:</a:t>
            </a:r>
            <a:endParaRPr lang="en-US" sz="2000" b="0" baseline="-25000">
              <a:solidFill>
                <a:srgbClr val="0000FF"/>
              </a:solidFill>
            </a:endParaRP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911225" y="2197100"/>
          <a:ext cx="6488113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2" name="Equation" r:id="rId4" imgW="3568680" imgH="1726920" progId="Equation.DSMT4">
                  <p:embed/>
                </p:oleObj>
              </mc:Choice>
              <mc:Fallback>
                <p:oleObj name="Equation" r:id="rId4" imgW="3568680" imgH="1726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2197100"/>
                        <a:ext cx="6488113" cy="314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5" name="Text Box 15"/>
          <p:cNvSpPr txBox="1">
            <a:spLocks noChangeArrowheads="1"/>
          </p:cNvSpPr>
          <p:nvPr/>
        </p:nvSpPr>
        <p:spPr bwMode="auto">
          <a:xfrm>
            <a:off x="5743575" y="2860675"/>
            <a:ext cx="2620963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Switch the order of the derivatives.</a:t>
            </a:r>
          </a:p>
        </p:txBody>
      </p:sp>
      <p:sp>
        <p:nvSpPr>
          <p:cNvPr id="460816" name="Text Box 16"/>
          <p:cNvSpPr txBox="1">
            <a:spLocks noChangeArrowheads="1"/>
          </p:cNvSpPr>
          <p:nvPr/>
        </p:nvSpPr>
        <p:spPr bwMode="auto">
          <a:xfrm>
            <a:off x="214313" y="9525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581525" y="3261519"/>
            <a:ext cx="946150" cy="338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808412" y="5764213"/>
          <a:ext cx="1409701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3" name="Equation" r:id="rId6" imgW="1409400" imgH="507960" progId="Equation.DSMT4">
                  <p:embed/>
                </p:oleObj>
              </mc:Choice>
              <mc:Fallback>
                <p:oleObj name="Equation" r:id="rId6" imgW="140940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2" y="5764213"/>
                        <a:ext cx="1409701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 flipV="1">
            <a:off x="3743325" y="5286375"/>
            <a:ext cx="428625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924426" y="5295900"/>
            <a:ext cx="333374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771525" y="4067175"/>
          <a:ext cx="760095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6" name="Equation" r:id="rId4" imgW="3619440" imgH="558720" progId="Equation.DSMT4">
                  <p:embed/>
                </p:oleObj>
              </mc:Choice>
              <mc:Fallback>
                <p:oleObj name="Equation" r:id="rId4" imgW="3619440" imgH="55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067175"/>
                        <a:ext cx="760095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9" name="Text Box 7"/>
          <p:cNvSpPr txBox="1">
            <a:spLocks noChangeArrowheads="1"/>
          </p:cNvSpPr>
          <p:nvPr/>
        </p:nvSpPr>
        <p:spPr bwMode="auto">
          <a:xfrm>
            <a:off x="1755444" y="5578908"/>
            <a:ext cx="574357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The same differential equation also holds for </a:t>
            </a:r>
            <a:r>
              <a:rPr lang="en-US" sz="2400" b="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.</a:t>
            </a:r>
            <a:endParaRPr lang="en-US" sz="2000" b="0" i="1" baseline="-25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3190" name="Text Box 8"/>
          <p:cNvSpPr txBox="1">
            <a:spLocks noChangeArrowheads="1"/>
          </p:cNvSpPr>
          <p:nvPr/>
        </p:nvSpPr>
        <p:spPr bwMode="auto">
          <a:xfrm>
            <a:off x="781050" y="3238500"/>
            <a:ext cx="21066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Hence, we have:</a:t>
            </a:r>
            <a:endParaRPr lang="en-US" sz="2000" b="0" i="1" baseline="-2500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1474788" y="1373188"/>
          <a:ext cx="58070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7" name="Equation" r:id="rId6" imgW="3543120" imgH="558720" progId="Equation.DSMT4">
                  <p:embed/>
                </p:oleObj>
              </mc:Choice>
              <mc:Fallback>
                <p:oleObj name="Equation" r:id="rId6" imgW="354312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1373188"/>
                        <a:ext cx="58070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67" name="Text Box 11"/>
          <p:cNvSpPr txBox="1">
            <a:spLocks noChangeArrowheads="1"/>
          </p:cNvSpPr>
          <p:nvPr/>
        </p:nvSpPr>
        <p:spPr bwMode="auto">
          <a:xfrm>
            <a:off x="266700" y="192088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1898" y="6198919"/>
            <a:ext cx="73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Note: </a:t>
            </a:r>
            <a:r>
              <a:rPr lang="en-US" b="0" dirty="0"/>
              <a:t>There is no exact solution in the time domain, in the lossy case.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550863" y="4773613"/>
          <a:ext cx="83407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0" name="Equation" r:id="rId4" imgW="3987720" imgH="507960" progId="Equation.DSMT4">
                  <p:embed/>
                </p:oleObj>
              </mc:Choice>
              <mc:Fallback>
                <p:oleObj name="Equation" r:id="rId4" imgW="398772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4773613"/>
                        <a:ext cx="83407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409473"/>
              </p:ext>
            </p:extLst>
          </p:nvPr>
        </p:nvGraphicFramePr>
        <p:xfrm>
          <a:off x="732631" y="2961672"/>
          <a:ext cx="760095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1" name="Equation" r:id="rId6" imgW="3619440" imgH="558720" progId="Equation.DSMT4">
                  <p:embed/>
                </p:oleObj>
              </mc:Choice>
              <mc:Fallback>
                <p:oleObj name="Equation" r:id="rId6" imgW="361944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31" y="2961672"/>
                        <a:ext cx="760095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2" name="AutoShape 15"/>
          <p:cNvSpPr>
            <a:spLocks noChangeArrowheads="1"/>
          </p:cNvSpPr>
          <p:nvPr/>
        </p:nvSpPr>
        <p:spPr bwMode="auto">
          <a:xfrm>
            <a:off x="4059237" y="4215649"/>
            <a:ext cx="512763" cy="557964"/>
          </a:xfrm>
          <a:prstGeom prst="downArrow">
            <a:avLst>
              <a:gd name="adj1" fmla="val 50000"/>
              <a:gd name="adj2" fmla="val 48607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61840" name="Text Box 16"/>
          <p:cNvSpPr txBox="1">
            <a:spLocks noChangeArrowheads="1"/>
          </p:cNvSpPr>
          <p:nvPr/>
        </p:nvSpPr>
        <p:spPr bwMode="auto">
          <a:xfrm>
            <a:off x="214313" y="127596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94214" name="Text Box 17"/>
          <p:cNvSpPr txBox="1">
            <a:spLocks noChangeArrowheads="1"/>
          </p:cNvSpPr>
          <p:nvPr/>
        </p:nvSpPr>
        <p:spPr bwMode="auto">
          <a:xfrm>
            <a:off x="550863" y="771985"/>
            <a:ext cx="442005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</a:rPr>
              <a:t>Time-Harmonic (=Sinusoidal) </a:t>
            </a:r>
            <a:r>
              <a:rPr lang="en-US" sz="2000" b="0" dirty="0">
                <a:solidFill>
                  <a:srgbClr val="0000FF"/>
                </a:solidFill>
              </a:rPr>
              <a:t>Waves: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335739"/>
              </p:ext>
            </p:extLst>
          </p:nvPr>
        </p:nvGraphicFramePr>
        <p:xfrm>
          <a:off x="846931" y="1419976"/>
          <a:ext cx="73723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2" name="Equation" r:id="rId8" imgW="4495680" imgH="507960" progId="Equation.DSMT4">
                  <p:embed/>
                </p:oleObj>
              </mc:Choice>
              <mc:Fallback>
                <p:oleObj name="Equation" r:id="rId8" imgW="449568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31" y="1419976"/>
                        <a:ext cx="737235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직사각형 2"/>
          <p:cNvSpPr/>
          <p:nvPr/>
        </p:nvSpPr>
        <p:spPr>
          <a:xfrm>
            <a:off x="846931" y="1579418"/>
            <a:ext cx="5849433" cy="5357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11104</TotalTime>
  <Words>866</Words>
  <Application>Microsoft Office PowerPoint</Application>
  <PresentationFormat>화면 슬라이드 쇼(4:3)</PresentationFormat>
  <Paragraphs>251</Paragraphs>
  <Slides>44</Slides>
  <Notes>39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44</vt:i4>
      </vt:variant>
    </vt:vector>
  </HeadingPairs>
  <TitlesOfParts>
    <vt:vector size="55" baseType="lpstr">
      <vt:lpstr>Handscript SF</vt:lpstr>
      <vt:lpstr>맑은 고딕</vt:lpstr>
      <vt:lpstr>바탕</vt:lpstr>
      <vt:lpstr>Arial</vt:lpstr>
      <vt:lpstr>Calibri</vt:lpstr>
      <vt:lpstr>Courier New</vt:lpstr>
      <vt:lpstr>Symbol</vt:lpstr>
      <vt:lpstr>Times New Roman</vt:lpstr>
      <vt:lpstr>Office Theme</vt:lpstr>
      <vt:lpstr>Equation</vt:lpstr>
      <vt:lpstr>Visio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Phasor Domain</vt:lpstr>
      <vt:lpstr>Time and Phasor Domain</vt:lpstr>
      <vt:lpstr>Complex Numbers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David R</dc:creator>
  <cp:lastModifiedBy>Ahn</cp:lastModifiedBy>
  <cp:revision>1136</cp:revision>
  <dcterms:created xsi:type="dcterms:W3CDTF">2006-08-16T00:00:00Z</dcterms:created>
  <dcterms:modified xsi:type="dcterms:W3CDTF">2024-03-15T03:58:40Z</dcterms:modified>
</cp:coreProperties>
</file>