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5" r:id="rId3"/>
    <p:sldId id="26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AutoShape 2" descr="충북대학교에 대한 이미지 검색결과"/>
          <p:cNvSpPr>
            <a:spLocks noChangeAspect="1" noChangeArrowheads="1"/>
          </p:cNvSpPr>
          <p:nvPr userDrawn="1"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2022-03-07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1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96944" cy="1800200"/>
          </a:xfrm>
        </p:spPr>
        <p:txBody>
          <a:bodyPr>
            <a:normAutofit fontScale="90000"/>
          </a:bodyPr>
          <a:lstStyle/>
          <a:p>
            <a:r>
              <a:rPr lang="ko-KR" altLang="en-US"/>
              <a:t>오픈소스 </a:t>
            </a:r>
            <a:r>
              <a:rPr lang="ko-KR" altLang="en-US" smtClean="0"/>
              <a:t>기초프로젝트</a:t>
            </a:r>
            <a:endParaRPr lang="ko-KR" altLang="en-US" sz="4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603576"/>
            <a:ext cx="6400800" cy="769640"/>
          </a:xfrm>
        </p:spPr>
        <p:txBody>
          <a:bodyPr>
            <a:normAutofit/>
          </a:bodyPr>
          <a:lstStyle/>
          <a:p>
            <a:r>
              <a:rPr lang="ko-KR" altLang="en-US" sz="2800" smtClean="0">
                <a:solidFill>
                  <a:schemeClr val="tx1"/>
                </a:solidFill>
              </a:rPr>
              <a:t>정보통신공학부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33256"/>
            <a:ext cx="108012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82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2"/>
            <a:ext cx="8712968" cy="6578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000" smtClean="0"/>
              <a:t>오픈소스기초프로젝트</a:t>
            </a:r>
            <a:endParaRPr lang="en-US" altLang="ko-KR" sz="3000" smtClean="0"/>
          </a:p>
          <a:p>
            <a:pPr>
              <a:lnSpc>
                <a:spcPct val="150000"/>
              </a:lnSpc>
            </a:pPr>
            <a:endParaRPr lang="en-US" altLang="ko-KR" sz="3000" smtClean="0"/>
          </a:p>
          <a:p>
            <a:pPr>
              <a:lnSpc>
                <a:spcPct val="150000"/>
              </a:lnSpc>
            </a:pPr>
            <a:r>
              <a:rPr lang="en-US" altLang="ko-KR" sz="1700" smtClean="0">
                <a:solidFill>
                  <a:srgbClr val="FF0000"/>
                </a:solidFill>
              </a:rPr>
              <a:t>1. </a:t>
            </a:r>
            <a:r>
              <a:rPr lang="ko-KR" altLang="en-US" sz="1700" smtClean="0">
                <a:solidFill>
                  <a:srgbClr val="FF0000"/>
                </a:solidFill>
              </a:rPr>
              <a:t>목적</a:t>
            </a:r>
            <a:endParaRPr lang="en-US" altLang="ko-KR" sz="170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700" smtClean="0"/>
              <a:t>- C</a:t>
            </a:r>
            <a:r>
              <a:rPr lang="ko-KR" altLang="en-US" sz="1700" smtClean="0"/>
              <a:t>언어 프로그래밍 능력 향상</a:t>
            </a:r>
            <a:r>
              <a:rPr lang="en-US" altLang="ko-KR" sz="1700" smtClean="0"/>
              <a:t>: C</a:t>
            </a:r>
            <a:r>
              <a:rPr lang="ko-KR" altLang="en-US" sz="1700" smtClean="0"/>
              <a:t>언어 프로젝트 자율수행</a:t>
            </a:r>
            <a:r>
              <a:rPr lang="en-US" altLang="ko-KR" sz="170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700" smtClean="0"/>
              <a:t>- </a:t>
            </a:r>
            <a:r>
              <a:rPr lang="ko-KR" altLang="en-US" sz="1700" smtClean="0"/>
              <a:t>취업역량 강화</a:t>
            </a:r>
            <a:r>
              <a:rPr lang="en-US" altLang="ko-KR" sz="1700" smtClean="0"/>
              <a:t>: </a:t>
            </a:r>
            <a:r>
              <a:rPr lang="ko-KR" altLang="en-US" sz="1700" smtClean="0"/>
              <a:t>특강</a:t>
            </a:r>
            <a:endParaRPr lang="en-US" altLang="ko-KR" sz="1700" smtClean="0"/>
          </a:p>
          <a:p>
            <a:pPr>
              <a:lnSpc>
                <a:spcPct val="150000"/>
              </a:lnSpc>
            </a:pPr>
            <a:endParaRPr lang="en-US" altLang="ko-KR" sz="1700" smtClean="0"/>
          </a:p>
          <a:p>
            <a:pPr>
              <a:lnSpc>
                <a:spcPct val="150000"/>
              </a:lnSpc>
            </a:pPr>
            <a:r>
              <a:rPr lang="en-US" altLang="ko-KR" sz="1700" smtClean="0">
                <a:solidFill>
                  <a:srgbClr val="FF0000"/>
                </a:solidFill>
              </a:rPr>
              <a:t>2. </a:t>
            </a:r>
            <a:r>
              <a:rPr lang="ko-KR" altLang="en-US" sz="1700" smtClean="0">
                <a:solidFill>
                  <a:srgbClr val="FF0000"/>
                </a:solidFill>
              </a:rPr>
              <a:t>수업진행 방법</a:t>
            </a:r>
            <a:endParaRPr lang="en-US" altLang="ko-KR" sz="170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700" smtClean="0"/>
              <a:t>- </a:t>
            </a:r>
            <a:r>
              <a:rPr lang="ko-KR" altLang="en-US" sz="1700" smtClean="0"/>
              <a:t>과목웹페이지 </a:t>
            </a:r>
            <a:r>
              <a:rPr lang="en-US" altLang="ko-KR" sz="1700" smtClean="0"/>
              <a:t>ael.cbnu.ac.kr</a:t>
            </a:r>
            <a:r>
              <a:rPr lang="ko-KR" altLang="en-US" sz="1700" smtClean="0"/>
              <a:t>에서 주별 수업진행 내용 확인</a:t>
            </a:r>
            <a:endParaRPr lang="en-US" altLang="ko-KR" sz="1700" smtClean="0"/>
          </a:p>
          <a:p>
            <a:pPr>
              <a:lnSpc>
                <a:spcPct val="150000"/>
              </a:lnSpc>
            </a:pPr>
            <a:r>
              <a:rPr lang="en-US" altLang="ko-KR" sz="1700" smtClean="0"/>
              <a:t>- </a:t>
            </a:r>
            <a:r>
              <a:rPr lang="ko-KR" altLang="en-US" sz="1700" smtClean="0"/>
              <a:t>과제</a:t>
            </a:r>
            <a:r>
              <a:rPr lang="en-US" altLang="ko-KR" sz="1700" smtClean="0"/>
              <a:t>: eCampus </a:t>
            </a:r>
            <a:r>
              <a:rPr lang="ko-KR" altLang="en-US" sz="1700" smtClean="0"/>
              <a:t>다음 주 수업일 </a:t>
            </a:r>
            <a:r>
              <a:rPr lang="en-US" altLang="ko-KR" sz="1700" smtClean="0"/>
              <a:t>23:59</a:t>
            </a:r>
            <a:r>
              <a:rPr lang="ko-KR" altLang="en-US" sz="1700" smtClean="0"/>
              <a:t>까지 제출</a:t>
            </a:r>
            <a:endParaRPr lang="en-US" altLang="ko-KR" sz="1700" smtClean="0"/>
          </a:p>
          <a:p>
            <a:pPr>
              <a:lnSpc>
                <a:spcPct val="150000"/>
              </a:lnSpc>
            </a:pPr>
            <a:endParaRPr lang="en-US" altLang="ko-KR" sz="1700" smtClean="0"/>
          </a:p>
          <a:p>
            <a:pPr>
              <a:lnSpc>
                <a:spcPct val="150000"/>
              </a:lnSpc>
            </a:pPr>
            <a:r>
              <a:rPr lang="en-US" altLang="ko-KR" sz="1700" smtClean="0">
                <a:solidFill>
                  <a:srgbClr val="FF0000"/>
                </a:solidFill>
              </a:rPr>
              <a:t>3. </a:t>
            </a:r>
            <a:r>
              <a:rPr lang="ko-KR" altLang="en-US" sz="1700" smtClean="0">
                <a:solidFill>
                  <a:srgbClr val="FF0000"/>
                </a:solidFill>
              </a:rPr>
              <a:t>성적</a:t>
            </a:r>
            <a:endParaRPr lang="en-US" altLang="ko-KR" sz="1700" smtClean="0"/>
          </a:p>
          <a:p>
            <a:pPr>
              <a:lnSpc>
                <a:spcPct val="150000"/>
              </a:lnSpc>
            </a:pPr>
            <a:r>
              <a:rPr lang="en-US" altLang="ko-KR" sz="1700"/>
              <a:t>-</a:t>
            </a:r>
            <a:r>
              <a:rPr lang="en-US" altLang="ko-KR" sz="1700" smtClean="0"/>
              <a:t> </a:t>
            </a:r>
            <a:r>
              <a:rPr lang="ko-KR" altLang="en-US" sz="1700" smtClean="0"/>
              <a:t>출석 </a:t>
            </a:r>
            <a:r>
              <a:rPr lang="en-US" altLang="ko-KR" sz="1700" smtClean="0"/>
              <a:t>10%, </a:t>
            </a:r>
            <a:r>
              <a:rPr lang="ko-KR" altLang="en-US" sz="1700" smtClean="0"/>
              <a:t>과제 </a:t>
            </a:r>
            <a:r>
              <a:rPr lang="en-US" altLang="ko-KR" sz="1700" smtClean="0"/>
              <a:t>90%</a:t>
            </a:r>
          </a:p>
          <a:p>
            <a:pPr>
              <a:lnSpc>
                <a:spcPct val="150000"/>
              </a:lnSpc>
            </a:pPr>
            <a:r>
              <a:rPr lang="en-US" altLang="ko-KR" sz="1700" smtClean="0"/>
              <a:t>-</a:t>
            </a:r>
            <a:r>
              <a:rPr lang="ko-KR" altLang="en-US" sz="1700" smtClean="0"/>
              <a:t> </a:t>
            </a:r>
            <a:r>
              <a:rPr lang="ko-KR" altLang="en-US" sz="1700"/>
              <a:t>과제 평가기준</a:t>
            </a:r>
            <a:endParaRPr lang="en-US" sz="1700"/>
          </a:p>
          <a:p>
            <a:pPr>
              <a:lnSpc>
                <a:spcPct val="150000"/>
              </a:lnSpc>
            </a:pPr>
            <a:r>
              <a:rPr lang="en-US" sz="1700" smtClean="0"/>
              <a:t>   A=80-90</a:t>
            </a:r>
            <a:r>
              <a:rPr lang="ko-KR" altLang="en-US" sz="1700"/>
              <a:t>점</a:t>
            </a:r>
            <a:r>
              <a:rPr lang="en-US" sz="1700"/>
              <a:t>, B=60-80</a:t>
            </a:r>
            <a:r>
              <a:rPr lang="ko-KR" altLang="en-US" sz="1700"/>
              <a:t>점</a:t>
            </a:r>
            <a:r>
              <a:rPr lang="en-US" sz="1700"/>
              <a:t>, C=40-60</a:t>
            </a:r>
            <a:r>
              <a:rPr lang="ko-KR" altLang="en-US" sz="1700"/>
              <a:t>점</a:t>
            </a:r>
            <a:r>
              <a:rPr lang="en-US" sz="1700"/>
              <a:t>, D=20-40</a:t>
            </a:r>
            <a:r>
              <a:rPr lang="ko-KR" altLang="en-US" sz="1700"/>
              <a:t>점</a:t>
            </a:r>
            <a:r>
              <a:rPr lang="en-US" sz="1700"/>
              <a:t>, </a:t>
            </a:r>
            <a:r>
              <a:rPr lang="ko-KR" altLang="en-US" sz="1700"/>
              <a:t>미제출</a:t>
            </a:r>
            <a:r>
              <a:rPr lang="en-US" sz="1700"/>
              <a:t>=0</a:t>
            </a:r>
            <a:r>
              <a:rPr lang="ko-KR" altLang="en-US" sz="1700"/>
              <a:t>점 </a:t>
            </a:r>
            <a:endParaRPr lang="en-US" sz="1700"/>
          </a:p>
          <a:p>
            <a:pPr>
              <a:lnSpc>
                <a:spcPct val="150000"/>
              </a:lnSpc>
            </a:pPr>
            <a:r>
              <a:rPr lang="ko-KR" altLang="en-US" sz="1700" smtClean="0"/>
              <a:t>   프로젝트 난이도 적용</a:t>
            </a:r>
            <a:r>
              <a:rPr lang="en-US" altLang="ko-KR" sz="1700" smtClean="0"/>
              <a:t>: </a:t>
            </a:r>
            <a:r>
              <a:rPr lang="ko-KR" altLang="en-US" sz="1700" smtClean="0"/>
              <a:t>가중치 </a:t>
            </a:r>
            <a:r>
              <a:rPr lang="en-US" sz="1700"/>
              <a:t>0.5-1.0 </a:t>
            </a:r>
            <a:r>
              <a:rPr lang="ko-KR" altLang="en-US" sz="1700"/>
              <a:t>범위로 정하여 모든 프로젝트 과제점수에 곱함</a:t>
            </a:r>
            <a:r>
              <a:rPr lang="en-US" sz="1700" smtClean="0"/>
              <a:t>)</a:t>
            </a: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8720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>
            <a:normAutofit/>
          </a:bodyPr>
          <a:lstStyle/>
          <a:p>
            <a:r>
              <a:rPr lang="ko-KR" altLang="en-US" sz="3000" smtClean="0"/>
              <a:t>주별 수업 내용</a:t>
            </a:r>
            <a:endParaRPr lang="ko-KR" altLang="en-US" sz="3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48365"/>
              </p:ext>
            </p:extLst>
          </p:nvPr>
        </p:nvGraphicFramePr>
        <p:xfrm>
          <a:off x="537469" y="1052736"/>
          <a:ext cx="8172400" cy="5421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61111411"/>
                    </a:ext>
                  </a:extLst>
                </a:gridCol>
              </a:tblGrid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mtClean="0"/>
                        <a:t>주</a:t>
                      </a:r>
                      <a:endParaRPr lang="ko-KR" alt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mtClean="0"/>
                        <a:t>수업 내용</a:t>
                      </a:r>
                      <a:endParaRPr lang="ko-KR" alt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smtClean="0">
                          <a:solidFill>
                            <a:schemeClr val="tx1"/>
                          </a:solidFill>
                        </a:rPr>
                        <a:t>대면</a:t>
                      </a:r>
                      <a:endParaRPr lang="ko-KR" alt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5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강의소개</a:t>
                      </a:r>
                      <a:r>
                        <a:rPr lang="en-US" altLang="ko-KR" sz="15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5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발표기술</a:t>
                      </a:r>
                      <a:endParaRPr lang="ko-KR" alt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5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ㅇ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2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kern="120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SW</a:t>
                      </a:r>
                      <a:r>
                        <a:rPr lang="ko-KR" altLang="en-US" sz="1500" b="1" kern="120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중심대학사업단 소개</a:t>
                      </a:r>
                      <a:endParaRPr lang="ko-KR" altLang="en-US" sz="1500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ko-KR" altLang="en-US" sz="1500" b="0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3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Visual Studio</a:t>
                      </a:r>
                      <a:r>
                        <a:rPr lang="en-US" altLang="ko-KR" sz="150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50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사용법</a:t>
                      </a:r>
                      <a:endParaRPr lang="ko-KR" altLang="en-US" sz="1500" b="1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4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졸업후 대비 대학생활</a:t>
                      </a:r>
                      <a:endParaRPr lang="ko-KR" altLang="en-US" sz="1500" b="1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5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kern="120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전문가 특강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6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</a:t>
                      </a:r>
                      <a:r>
                        <a:rPr lang="ko-KR" altLang="en-US" sz="15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융합전공 안내</a:t>
                      </a:r>
                      <a:endParaRPr lang="ko-KR" altLang="en-US" sz="1500" b="1" kern="120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7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테마 선정</a:t>
                      </a:r>
                      <a:endParaRPr lang="en-US" altLang="ko-KR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altLang="ko-KR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8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코드 분석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9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o-KR" altLang="en-US" sz="150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업그레이드 계획 수립</a:t>
                      </a:r>
                      <a:endParaRPr lang="ko-KR" altLang="en-US" sz="15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10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프로잭트 </a:t>
                      </a: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업그레이드 </a:t>
                      </a:r>
                      <a:endParaRPr lang="en-US" altLang="ko-KR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altLang="ko-KR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11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테마 선정</a:t>
                      </a:r>
                      <a:endParaRPr lang="ko-KR" altLang="en-US" sz="1500" b="1" strike="noStrike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12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strike="noStrike" kern="120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창업 특강</a:t>
                      </a:r>
                      <a:endParaRPr lang="ko-KR" altLang="en-US" sz="1500" b="1" strike="noStrike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13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코드 분석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8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14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업그레이드 계획 수립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75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/>
                        <a:t>15</a:t>
                      </a:r>
                      <a:r>
                        <a:rPr lang="ko-KR" altLang="en-US" sz="1500" dirty="0"/>
                        <a:t>주차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</a:t>
                      </a:r>
                      <a:r>
                        <a:rPr lang="en-US" altLang="ko-KR" sz="150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150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업그레이드</a:t>
                      </a:r>
                      <a:endParaRPr lang="ko-KR" altLang="en-US" sz="15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500" b="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01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192</Words>
  <Application>Microsoft Office PowerPoint</Application>
  <PresentationFormat>화면 슬라이드 쇼(4:3)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오픈소스 기초프로젝트</vt:lpstr>
      <vt:lpstr>PowerPoint 프레젠테이션</vt:lpstr>
      <vt:lpstr>주별 수업 내용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Ahn</cp:lastModifiedBy>
  <cp:revision>485</cp:revision>
  <dcterms:created xsi:type="dcterms:W3CDTF">2006-10-05T04:04:58Z</dcterms:created>
  <dcterms:modified xsi:type="dcterms:W3CDTF">2022-03-07T00:53:58Z</dcterms:modified>
</cp:coreProperties>
</file>