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53" r:id="rId2"/>
    <p:sldId id="615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17" r:id="rId18"/>
    <p:sldId id="352" r:id="rId1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FFFF"/>
    <a:srgbClr val="0000CC"/>
    <a:srgbClr val="FFFF99"/>
    <a:srgbClr val="FFF0C5"/>
    <a:srgbClr val="FFEAAF"/>
    <a:srgbClr val="CC9900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7513" autoAdjust="0"/>
  </p:normalViewPr>
  <p:slideViewPr>
    <p:cSldViewPr snapToGrid="0">
      <p:cViewPr varScale="1">
        <p:scale>
          <a:sx n="105" d="100"/>
          <a:sy n="105" d="100"/>
        </p:scale>
        <p:origin x="1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80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85.10638" units="1/cm"/>
          <inkml:channelProperty channel="Y" name="resolution" value="51.18483" units="1/cm"/>
          <inkml:channelProperty channel="T" name="resolution" value="1" units="1/dev"/>
        </inkml:channelProperties>
      </inkml:inkSource>
      <inkml:timestamp xml:id="ts0" timeString="2021-05-13T23:18:16.66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6799 16005 0</inkml:trace>
  <inkml:trace contextRef="#ctx0" brushRef="#br0" timeOffset="410">1983 2124 0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Calibri" pitchFamily="34" charset="0"/>
              </a:defRPr>
            </a:lvl1pPr>
          </a:lstStyle>
          <a:p>
            <a:fld id="{2A375401-1611-4C30-913C-0E02E329767E}" type="datetimeFigureOut">
              <a:rPr lang="en-US"/>
              <a:pPr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239" y="4861781"/>
            <a:ext cx="5678824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latin typeface="Calibri" pitchFamily="34" charset="0"/>
              </a:defRPr>
            </a:lvl1pPr>
          </a:lstStyle>
          <a:p>
            <a:fld id="{797FBFC1-83AF-4AF7-8DF9-D5870027C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20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9413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088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629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94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114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4586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7157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3899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581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0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476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3168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5712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4082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959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1492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2438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EDAF78-175F-4214-A514-F2B8D1228308}" type="slidenum">
              <a:rPr lang="ko-KR" altLang="en-US" smtClean="0"/>
              <a:pPr>
                <a:defRPr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089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9FBE-CAA3-46D1-80EB-61FC61819FF2}" type="datetime1">
              <a:rPr lang="en-US" smtClean="0"/>
              <a:pPr>
                <a:defRPr/>
              </a:pPr>
              <a:t>6/1/2022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72091-C054-4895-B148-D741E914C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CB3A0-8F23-4335-BA18-2F858D2F9CEA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0DCC03-55F8-4B63-9C69-6FF9F41CE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5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8AE101-5309-4E4F-BF1A-80705446FEC3}" type="datetime1">
              <a:rPr lang="en-US" smtClean="0"/>
              <a:pPr>
                <a:defRPr/>
              </a:pPr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b="0" baseline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45457DB-A7B0-4E60-BEFD-118952530E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pn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customXml" Target="../ink/ink1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3.pn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2311" y="135684"/>
            <a:ext cx="41122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Lecture 11  Maxwell's Equations</a:t>
            </a:r>
            <a:endParaRPr lang="ko-KR" alt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8692" y="647891"/>
            <a:ext cx="5024324" cy="3268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1. Maxwell's Equations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2. Power and Energy in Electromagnetic Fields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3. Poynting's Theorem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4. Impedance and Admittance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5. Wave Equation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6. Planewave</a:t>
            </a:r>
          </a:p>
          <a:p>
            <a:pPr>
              <a:lnSpc>
                <a:spcPct val="150000"/>
              </a:lnSpc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7. Coding Example</a:t>
            </a:r>
          </a:p>
        </p:txBody>
      </p:sp>
    </p:spTree>
    <p:extLst>
      <p:ext uri="{BB962C8B-B14F-4D97-AF65-F5344CB8AC3E}">
        <p14:creationId xmlns:p14="http://schemas.microsoft.com/office/powerpoint/2010/main" val="2609970494"/>
      </p:ext>
    </p:extLst>
  </p:cSld>
  <p:clrMapOvr>
    <a:masterClrMapping/>
  </p:clrMapOvr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10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213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Stored energy in electric field</a:t>
            </a:r>
          </a:p>
        </p:txBody>
      </p:sp>
      <p:graphicFrame>
        <p:nvGraphicFramePr>
          <p:cNvPr id="10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826793"/>
              </p:ext>
            </p:extLst>
          </p:nvPr>
        </p:nvGraphicFramePr>
        <p:xfrm>
          <a:off x="773114" y="1225928"/>
          <a:ext cx="7930886" cy="3784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4" name="Equation" r:id="rId4" imgW="4711680" imgH="2247840" progId="Equation.DSMT4">
                  <p:embed/>
                </p:oleObj>
              </mc:Choice>
              <mc:Fallback>
                <p:oleObj name="Equation" r:id="rId4" imgW="4711680" imgH="2247840" progId="Equation.DSMT4">
                  <p:embed/>
                  <p:pic>
                    <p:nvPicPr>
                      <p:cNvPr id="107523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4" y="1225928"/>
                        <a:ext cx="7930886" cy="37842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308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11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38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Stored energy in magnetic field</a:t>
            </a:r>
          </a:p>
        </p:txBody>
      </p:sp>
      <p:graphicFrame>
        <p:nvGraphicFramePr>
          <p:cNvPr id="10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931690"/>
              </p:ext>
            </p:extLst>
          </p:nvPr>
        </p:nvGraphicFramePr>
        <p:xfrm>
          <a:off x="742948" y="1300163"/>
          <a:ext cx="8131160" cy="3719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8" name="Equation" r:id="rId4" imgW="4914720" imgH="2247840" progId="Equation.DSMT4">
                  <p:embed/>
                </p:oleObj>
              </mc:Choice>
              <mc:Fallback>
                <p:oleObj name="Equation" r:id="rId4" imgW="4914720" imgH="2247840" progId="Equation.DSMT4">
                  <p:embed/>
                  <p:pic>
                    <p:nvPicPr>
                      <p:cNvPr id="10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48" y="1300163"/>
                        <a:ext cx="8131160" cy="37195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2255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12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510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balance equation in electromagnetic field</a:t>
            </a:r>
          </a:p>
        </p:txBody>
      </p:sp>
      <p:graphicFrame>
        <p:nvGraphicFramePr>
          <p:cNvPr id="11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865506"/>
              </p:ext>
            </p:extLst>
          </p:nvPr>
        </p:nvGraphicFramePr>
        <p:xfrm>
          <a:off x="756809" y="1186894"/>
          <a:ext cx="4839476" cy="3966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41" name="Equation" r:id="rId4" imgW="4876560" imgH="4000320" progId="Equation.DSMT4">
                  <p:embed/>
                </p:oleObj>
              </mc:Choice>
              <mc:Fallback>
                <p:oleObj name="Equation" r:id="rId4" imgW="4876560" imgH="4000320" progId="Equation.DSMT4">
                  <p:embed/>
                  <p:pic>
                    <p:nvPicPr>
                      <p:cNvPr id="11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809" y="1186894"/>
                        <a:ext cx="4839476" cy="3966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665" y="108997"/>
            <a:ext cx="28948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3. Poynting's Theorem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2512" y="4044124"/>
            <a:ext cx="27241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051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13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761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Impedance and admittance in terms of terminal current and terminal voltage</a:t>
            </a:r>
          </a:p>
        </p:txBody>
      </p:sp>
      <p:graphicFrame>
        <p:nvGraphicFramePr>
          <p:cNvPr id="11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35679"/>
              </p:ext>
            </p:extLst>
          </p:nvPr>
        </p:nvGraphicFramePr>
        <p:xfrm>
          <a:off x="533400" y="1225550"/>
          <a:ext cx="4962525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64" name="Equation" r:id="rId4" imgW="5143320" imgH="2298600" progId="Equation.DSMT4">
                  <p:embed/>
                </p:oleObj>
              </mc:Choice>
              <mc:Fallback>
                <p:oleObj name="Equation" r:id="rId4" imgW="5143320" imgH="2298600" progId="Equation.DSMT4">
                  <p:embed/>
                  <p:pic>
                    <p:nvPicPr>
                      <p:cNvPr id="11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25550"/>
                        <a:ext cx="4962525" cy="221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665" y="108997"/>
            <a:ext cx="37918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4. Impedance and Admittance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89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14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4559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Electromagnetic field in charge-free region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3665" y="108997"/>
            <a:ext cx="23200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5. Wave Equation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444902"/>
              </p:ext>
            </p:extLst>
          </p:nvPr>
        </p:nvGraphicFramePr>
        <p:xfrm>
          <a:off x="652463" y="1143000"/>
          <a:ext cx="49022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91" name="Equation" r:id="rId4" imgW="4902120" imgH="3200400" progId="Equation.DSMT4">
                  <p:embed/>
                </p:oleObj>
              </mc:Choice>
              <mc:Fallback>
                <p:oleObj name="Equation" r:id="rId4" imgW="4902120" imgH="3200400" progId="Equation.DSMT4">
                  <p:embed/>
                  <p:pic>
                    <p:nvPicPr>
                      <p:cNvPr id="19" name="개체 1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463" y="1143000"/>
                        <a:ext cx="4902200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잉크 6">
                <a:extLst>
                  <a:ext uri="{FF2B5EF4-FFF2-40B4-BE49-F238E27FC236}">
                    <a16:creationId xmlns:a16="http://schemas.microsoft.com/office/drawing/2014/main" id="{7270D4C3-9197-423D-8614-262851E81323}"/>
                  </a:ext>
                </a:extLst>
              </p14:cNvPr>
              <p14:cNvContentPartPr/>
              <p14:nvPr/>
            </p14:nvContentPartPr>
            <p14:xfrm>
              <a:off x="713880" y="764640"/>
              <a:ext cx="1734120" cy="4997520"/>
            </p14:xfrm>
          </p:contentPart>
        </mc:Choice>
        <mc:Fallback xmlns="">
          <p:pic>
            <p:nvPicPr>
              <p:cNvPr id="7" name="잉크 6">
                <a:extLst>
                  <a:ext uri="{FF2B5EF4-FFF2-40B4-BE49-F238E27FC236}">
                    <a16:creationId xmlns:a16="http://schemas.microsoft.com/office/drawing/2014/main" id="{7270D4C3-9197-423D-8614-262851E8132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4520" y="755280"/>
                <a:ext cx="1752840" cy="501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982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15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67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Planewave: one-dimensional wave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3665" y="108997"/>
            <a:ext cx="17524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6. Planewave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130362"/>
              </p:ext>
            </p:extLst>
          </p:nvPr>
        </p:nvGraphicFramePr>
        <p:xfrm>
          <a:off x="585788" y="1173163"/>
          <a:ext cx="4276725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14" name="Equation" r:id="rId4" imgW="4660560" imgH="5905440" progId="Equation.DSMT4">
                  <p:embed/>
                </p:oleObj>
              </mc:Choice>
              <mc:Fallback>
                <p:oleObj name="Equation" r:id="rId4" imgW="4660560" imgH="5905440" progId="Equation.DSMT4">
                  <p:embed/>
                  <p:pic>
                    <p:nvPicPr>
                      <p:cNvPr id="13" name="개체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5788" y="1173163"/>
                        <a:ext cx="4276725" cy="541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309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16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Intrinsic impedance</a:t>
            </a:r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195156"/>
              </p:ext>
            </p:extLst>
          </p:nvPr>
        </p:nvGraphicFramePr>
        <p:xfrm>
          <a:off x="769939" y="1077119"/>
          <a:ext cx="2936875" cy="538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41" name="Equation" r:id="rId4" imgW="3377880" imgH="6197400" progId="Equation.DSMT4">
                  <p:embed/>
                </p:oleObj>
              </mc:Choice>
              <mc:Fallback>
                <p:oleObj name="Equation" r:id="rId4" imgW="3377880" imgH="6197400" progId="Equation.DSMT4">
                  <p:embed/>
                  <p:pic>
                    <p:nvPicPr>
                      <p:cNvPr id="13" name="개체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9939" y="1077119"/>
                        <a:ext cx="2936875" cy="538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24375" y="3871913"/>
            <a:ext cx="4257675" cy="239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67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17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665" y="99472"/>
            <a:ext cx="24817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7. Coding Example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879" y="530359"/>
            <a:ext cx="807514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Planewave</a:t>
            </a:r>
          </a:p>
          <a:p>
            <a:pPr>
              <a:lnSpc>
                <a:spcPct val="150000"/>
              </a:lnSpc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Input: </a:t>
            </a: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b="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b="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pPr>
              <a:lnSpc>
                <a:spcPct val="150000"/>
              </a:lnSpc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Calculate: </a:t>
            </a: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k, </a:t>
            </a:r>
            <a:r>
              <a:rPr lang="el-GR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endParaRPr lang="en-US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929558"/>
              </p:ext>
            </p:extLst>
          </p:nvPr>
        </p:nvGraphicFramePr>
        <p:xfrm>
          <a:off x="574677" y="2012062"/>
          <a:ext cx="2946400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07" name="Equation" r:id="rId4" imgW="2946240" imgH="2501640" progId="Equation.DSMT4">
                  <p:embed/>
                </p:oleObj>
              </mc:Choice>
              <mc:Fallback>
                <p:oleObj name="Equation" r:id="rId4" imgW="2946240" imgH="250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4677" y="2012062"/>
                        <a:ext cx="2946400" cy="250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2625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18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pic>
        <p:nvPicPr>
          <p:cNvPr id="11" name="Picture 4" descr="How To Pronounce 'End' (Fin) in French - YouTub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278" y="2777232"/>
            <a:ext cx="32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81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2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665" y="99472"/>
            <a:ext cx="30764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Maxwell's Equations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3388" y="673234"/>
            <a:ext cx="3193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Maxwell's equations (ME)</a:t>
            </a:r>
            <a:endParaRPr lang="ko-KR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개체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412205"/>
              </p:ext>
            </p:extLst>
          </p:nvPr>
        </p:nvGraphicFramePr>
        <p:xfrm>
          <a:off x="802432" y="1321727"/>
          <a:ext cx="29591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5" name="Equation" r:id="rId4" imgW="2958840" imgH="2197080" progId="Equation.DSMT4">
                  <p:embed/>
                </p:oleObj>
              </mc:Choice>
              <mc:Fallback>
                <p:oleObj name="Equation" r:id="rId4" imgW="2958840" imgH="2197080" progId="Equation.DSMT4">
                  <p:embed/>
                  <p:pic>
                    <p:nvPicPr>
                      <p:cNvPr id="11" name="개체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2432" y="1321727"/>
                        <a:ext cx="2959100" cy="219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018808" y="792355"/>
            <a:ext cx="3667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electrical properties</a:t>
            </a:r>
            <a:endParaRPr lang="ko-KR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개체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452952"/>
              </p:ext>
            </p:extLst>
          </p:nvPr>
        </p:nvGraphicFramePr>
        <p:xfrm>
          <a:off x="5456238" y="1436688"/>
          <a:ext cx="27940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6" name="Equation" r:id="rId6" imgW="2793960" imgH="1180800" progId="Equation.DSMT4">
                  <p:embed/>
                </p:oleObj>
              </mc:Choice>
              <mc:Fallback>
                <p:oleObj name="Equation" r:id="rId6" imgW="2793960" imgH="1180800" progId="Equation.DSMT4">
                  <p:embed/>
                  <p:pic>
                    <p:nvPicPr>
                      <p:cNvPr id="22" name="개체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56238" y="1436688"/>
                        <a:ext cx="27940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33387" y="3767210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ME in terms of </a:t>
            </a:r>
            <a:r>
              <a:rPr lang="en-US" altLang="ko-KR" sz="20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ko-KR" sz="20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개체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751423"/>
              </p:ext>
            </p:extLst>
          </p:nvPr>
        </p:nvGraphicFramePr>
        <p:xfrm>
          <a:off x="834962" y="4292600"/>
          <a:ext cx="32766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7" name="Equation" r:id="rId8" imgW="3276360" imgH="2197080" progId="Equation.DSMT4">
                  <p:embed/>
                </p:oleObj>
              </mc:Choice>
              <mc:Fallback>
                <p:oleObj name="Equation" r:id="rId8" imgW="3276360" imgH="2197080" progId="Equation.DSMT4">
                  <p:embed/>
                  <p:pic>
                    <p:nvPicPr>
                      <p:cNvPr id="22" name="개체 2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4962" y="4292600"/>
                        <a:ext cx="3276600" cy="219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910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6264275"/>
            <a:chOff x="107506" y="260865"/>
            <a:chExt cx="9065846" cy="6264590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1115669" y="6525455"/>
              <a:ext cx="70571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3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3388" y="673234"/>
            <a:ext cx="2085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Sinusoidal field</a:t>
            </a:r>
            <a:endParaRPr lang="ko-KR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개체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245455"/>
              </p:ext>
            </p:extLst>
          </p:nvPr>
        </p:nvGraphicFramePr>
        <p:xfrm>
          <a:off x="701675" y="1222375"/>
          <a:ext cx="32893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5" name="Equation" r:id="rId4" imgW="3288960" imgH="2666880" progId="Equation.DSMT4">
                  <p:embed/>
                </p:oleObj>
              </mc:Choice>
              <mc:Fallback>
                <p:oleObj name="Equation" r:id="rId4" imgW="3288960" imgH="2666880" progId="Equation.DSMT4">
                  <p:embed/>
                  <p:pic>
                    <p:nvPicPr>
                      <p:cNvPr id="22" name="개체 2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1675" y="1222375"/>
                        <a:ext cx="3289300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60363" y="4192101"/>
            <a:ext cx="2428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ME in phasor form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개체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901065"/>
              </p:ext>
            </p:extLst>
          </p:nvPr>
        </p:nvGraphicFramePr>
        <p:xfrm>
          <a:off x="714372" y="4823619"/>
          <a:ext cx="18669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46" name="Equation" r:id="rId6" imgW="1866600" imgH="1638000" progId="Equation.DSMT4">
                  <p:embed/>
                </p:oleObj>
              </mc:Choice>
              <mc:Fallback>
                <p:oleObj name="Equation" r:id="rId6" imgW="1866600" imgH="1638000" progId="Equation.DSMT4">
                  <p:embed/>
                  <p:pic>
                    <p:nvPicPr>
                      <p:cNvPr id="19" name="개체 1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4372" y="4823619"/>
                        <a:ext cx="1866900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125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4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961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in terms of voltage and current</a:t>
            </a:r>
          </a:p>
        </p:txBody>
      </p:sp>
      <p:graphicFrame>
        <p:nvGraphicFramePr>
          <p:cNvPr id="11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923278"/>
              </p:ext>
            </p:extLst>
          </p:nvPr>
        </p:nvGraphicFramePr>
        <p:xfrm>
          <a:off x="690563" y="1074738"/>
          <a:ext cx="4081462" cy="554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55" name="Equation" r:id="rId4" imgW="4698720" imgH="6387840" progId="Equation.DSMT4">
                  <p:embed/>
                </p:oleObj>
              </mc:Choice>
              <mc:Fallback>
                <p:oleObj name="Equation" r:id="rId4" imgW="4698720" imgH="6387840" progId="Equation.DSMT4">
                  <p:embed/>
                  <p:pic>
                    <p:nvPicPr>
                      <p:cNvPr id="11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1074738"/>
                        <a:ext cx="4081462" cy="554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665" y="108997"/>
            <a:ext cx="58411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>
                <a:latin typeface="Times New Roman" panose="02020603050405020304" pitchFamily="18" charset="0"/>
                <a:cs typeface="Times New Roman" panose="02020603050405020304" pitchFamily="18" charset="0"/>
              </a:rPr>
              <a:t>2. Power and Energy in Electromagnetic Fields</a:t>
            </a:r>
            <a:endParaRPr lang="ko-K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5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653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loss in dielectric materials</a:t>
            </a:r>
          </a:p>
        </p:txBody>
      </p:sp>
      <p:graphicFrame>
        <p:nvGraphicFramePr>
          <p:cNvPr id="10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287783"/>
              </p:ext>
            </p:extLst>
          </p:nvPr>
        </p:nvGraphicFramePr>
        <p:xfrm>
          <a:off x="688974" y="1027114"/>
          <a:ext cx="611505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77" name="Equation" r:id="rId4" imgW="5499000" imgH="5143320" progId="Equation.DSMT4">
                  <p:embed/>
                </p:oleObj>
              </mc:Choice>
              <mc:Fallback>
                <p:oleObj name="Equation" r:id="rId4" imgW="5499000" imgH="5143320" progId="Equation.DSMT4">
                  <p:embed/>
                  <p:pic>
                    <p:nvPicPr>
                      <p:cNvPr id="105476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4" y="1027114"/>
                        <a:ext cx="611505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7949" y="3468085"/>
            <a:ext cx="165735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1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6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492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Complex permittivity and electric loss tangent</a:t>
            </a:r>
          </a:p>
        </p:txBody>
      </p:sp>
      <p:graphicFrame>
        <p:nvGraphicFramePr>
          <p:cNvPr id="10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483077"/>
              </p:ext>
            </p:extLst>
          </p:nvPr>
        </p:nvGraphicFramePr>
        <p:xfrm>
          <a:off x="719138" y="1249363"/>
          <a:ext cx="7199312" cy="484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00" name="Equation" r:id="rId4" imgW="6476760" imgH="4356000" progId="Equation.DSMT4">
                  <p:embed/>
                </p:oleObj>
              </mc:Choice>
              <mc:Fallback>
                <p:oleObj name="Equation" r:id="rId4" imgW="6476760" imgH="4356000" progId="Equation.DSMT4">
                  <p:embed/>
                  <p:pic>
                    <p:nvPicPr>
                      <p:cNvPr id="1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1249363"/>
                        <a:ext cx="7199312" cy="484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8211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7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3525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loss in magnetic materials</a:t>
            </a:r>
          </a:p>
        </p:txBody>
      </p:sp>
      <p:graphicFrame>
        <p:nvGraphicFramePr>
          <p:cNvPr id="10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498762"/>
              </p:ext>
            </p:extLst>
          </p:nvPr>
        </p:nvGraphicFramePr>
        <p:xfrm>
          <a:off x="631825" y="1208088"/>
          <a:ext cx="5975350" cy="529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24" name="Equation" r:id="rId4" imgW="5371920" imgH="4762440" progId="Equation.DSMT4">
                  <p:embed/>
                </p:oleObj>
              </mc:Choice>
              <mc:Fallback>
                <p:oleObj name="Equation" r:id="rId4" imgW="5371920" imgH="4762440" progId="Equation.DSMT4">
                  <p:embed/>
                  <p:pic>
                    <p:nvPicPr>
                      <p:cNvPr id="1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1208088"/>
                        <a:ext cx="5975350" cy="529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1225" y="3853847"/>
            <a:ext cx="162877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3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8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4993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Complex permeability and magnetic loss tangent</a:t>
            </a:r>
          </a:p>
        </p:txBody>
      </p:sp>
      <p:graphicFrame>
        <p:nvGraphicFramePr>
          <p:cNvPr id="10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605511"/>
              </p:ext>
            </p:extLst>
          </p:nvPr>
        </p:nvGraphicFramePr>
        <p:xfrm>
          <a:off x="603250" y="1108075"/>
          <a:ext cx="5140325" cy="350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45" name="Equation" r:id="rId4" imgW="4622760" imgH="3149280" progId="Equation.DSMT4">
                  <p:embed/>
                </p:oleObj>
              </mc:Choice>
              <mc:Fallback>
                <p:oleObj name="Equation" r:id="rId4" imgW="4622760" imgH="3149280" progId="Equation.DSMT4">
                  <p:embed/>
                  <p:pic>
                    <p:nvPicPr>
                      <p:cNvPr id="1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1108075"/>
                        <a:ext cx="5140325" cy="350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114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그룹 13"/>
          <p:cNvGrpSpPr>
            <a:grpSpLocks/>
          </p:cNvGrpSpPr>
          <p:nvPr/>
        </p:nvGrpSpPr>
        <p:grpSpPr bwMode="auto">
          <a:xfrm>
            <a:off x="0" y="260350"/>
            <a:ext cx="9064937" cy="4537075"/>
            <a:chOff x="107506" y="260865"/>
            <a:chExt cx="9065846" cy="4537303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4708709" y="505543"/>
              <a:ext cx="4464643" cy="0"/>
            </a:xfrm>
            <a:prstGeom prst="line">
              <a:avLst/>
            </a:prstGeom>
            <a:ln w="107950">
              <a:gradFill flip="none" rotWithShape="1">
                <a:gsLst>
                  <a:gs pos="100000">
                    <a:schemeClr val="tx2"/>
                  </a:gs>
                  <a:gs pos="0">
                    <a:schemeClr val="bg1"/>
                  </a:gs>
                </a:gsLst>
                <a:lin ang="0" scaled="0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394873" y="260865"/>
              <a:ext cx="0" cy="45373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467905" y="405335"/>
              <a:ext cx="0" cy="2124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07506" y="548217"/>
              <a:ext cx="842570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>
          <a:xfrm>
            <a:off x="6553200" y="6527800"/>
            <a:ext cx="2133600" cy="365125"/>
          </a:xfrm>
        </p:spPr>
        <p:txBody>
          <a:bodyPr/>
          <a:lstStyle/>
          <a:p>
            <a:pPr>
              <a:defRPr/>
            </a:pPr>
            <a:fld id="{8BB916B2-89EA-496D-8231-E5C4523A5560}" type="slidenum">
              <a:rPr lang="ko-KR" altLang="en-US" sz="1400">
                <a:solidFill>
                  <a:srgbClr val="002060"/>
                </a:solidFill>
                <a:latin typeface="+mn-ea"/>
              </a:rPr>
              <a:pPr>
                <a:defRPr/>
              </a:pPr>
              <a:t>9</a:t>
            </a:fld>
            <a:endParaRPr lang="ko-KR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44" y="553129"/>
            <a:ext cx="6064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Power density of  electromagnetic fields</a:t>
            </a:r>
          </a:p>
          <a:p>
            <a:r>
              <a:rPr lang="en-US" b="0">
                <a:latin typeface="Times New Roman" panose="02020603050405020304" pitchFamily="18" charset="0"/>
                <a:cs typeface="Times New Roman" panose="02020603050405020304" pitchFamily="18" charset="0"/>
              </a:rPr>
              <a:t>- Use an ideal parallel-plate capacitor to understand the concept</a:t>
            </a:r>
          </a:p>
        </p:txBody>
      </p:sp>
      <p:graphicFrame>
        <p:nvGraphicFramePr>
          <p:cNvPr id="11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197458"/>
              </p:ext>
            </p:extLst>
          </p:nvPr>
        </p:nvGraphicFramePr>
        <p:xfrm>
          <a:off x="671513" y="1466850"/>
          <a:ext cx="7658100" cy="379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71" name="Equation" r:id="rId4" imgW="6883200" imgH="3416040" progId="Equation.DSMT4">
                  <p:embed/>
                </p:oleObj>
              </mc:Choice>
              <mc:Fallback>
                <p:oleObj name="Equation" r:id="rId4" imgW="6883200" imgH="3416040" progId="Equation.DSMT4">
                  <p:embed/>
                  <p:pic>
                    <p:nvPicPr>
                      <p:cNvPr id="1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1466850"/>
                        <a:ext cx="7658100" cy="379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0695" y="1491125"/>
            <a:ext cx="3204206" cy="158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5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16580</TotalTime>
  <Words>223</Words>
  <Application>Microsoft Office PowerPoint</Application>
  <PresentationFormat>화면 슬라이드 쇼(4:3)</PresentationFormat>
  <Paragraphs>73</Paragraphs>
  <Slides>18</Slides>
  <Notes>18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26" baseType="lpstr">
      <vt:lpstr>맑은 고딕</vt:lpstr>
      <vt:lpstr>Arial</vt:lpstr>
      <vt:lpstr>Calibri</vt:lpstr>
      <vt:lpstr>Times New Roman</vt:lpstr>
      <vt:lpstr>Wingdings</vt:lpstr>
      <vt:lpstr>Office Theme</vt:lpstr>
      <vt:lpstr>Equation</vt:lpstr>
      <vt:lpstr>MathType 6.0 Equation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Siavash</dc:creator>
  <cp:lastModifiedBy>Ahn</cp:lastModifiedBy>
  <cp:revision>907</cp:revision>
  <cp:lastPrinted>2021-05-13T22:35:27Z</cp:lastPrinted>
  <dcterms:created xsi:type="dcterms:W3CDTF">2006-08-16T00:00:00Z</dcterms:created>
  <dcterms:modified xsi:type="dcterms:W3CDTF">2022-06-01T05:27:54Z</dcterms:modified>
</cp:coreProperties>
</file>