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7" r:id="rId2"/>
    <p:sldId id="881" r:id="rId3"/>
    <p:sldId id="945" r:id="rId4"/>
    <p:sldId id="946" r:id="rId5"/>
    <p:sldId id="947" r:id="rId6"/>
    <p:sldId id="948" r:id="rId7"/>
    <p:sldId id="941" r:id="rId8"/>
    <p:sldId id="944" r:id="rId9"/>
    <p:sldId id="939" r:id="rId10"/>
    <p:sldId id="940" r:id="rId11"/>
    <p:sldId id="895" r:id="rId12"/>
  </p:sldIdLst>
  <p:sldSz cx="9144000" cy="6858000" type="screen4x3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6" autoAdjust="0"/>
    <p:restoredTop sz="88605" autoAdjust="0"/>
  </p:normalViewPr>
  <p:slideViewPr>
    <p:cSldViewPr snapToGrid="0">
      <p:cViewPr>
        <p:scale>
          <a:sx n="125" d="100"/>
          <a:sy n="125" d="100"/>
        </p:scale>
        <p:origin x="942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294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148B67B-A7F3-48F3-BB2B-A12CB6BAA840}" type="datetimeFigureOut">
              <a:rPr lang="ko-KR" altLang="en-US"/>
              <a:pPr>
                <a:defRPr/>
              </a:pPr>
              <a:t>2023-05-19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EE70800-4D8A-4159-B68C-CC136B8A54B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3455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EDAF78-175F-4214-A514-F2B8D1228308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section is Arduino setup section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70800-4D8A-4159-B68C-CC136B8A54B9}" type="slidenum">
              <a:rPr lang="ko-KR" altLang="en-US" smtClean="0"/>
              <a:pPr>
                <a:defRPr/>
              </a:pPr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2240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 manual is on the web. you can try it according to the instructions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70800-4D8A-4159-B68C-CC136B8A54B9}" type="slidenum">
              <a:rPr lang="ko-KR" altLang="en-US" smtClean="0"/>
              <a:pPr>
                <a:defRPr/>
              </a:pPr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0147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EDAF78-175F-4214-A514-F2B8D1228308}" type="slidenum">
              <a:rPr lang="ko-KR" altLang="en-US" smtClean="0"/>
              <a:pPr>
                <a:defRPr/>
              </a:pPr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300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ESP32</a:t>
            </a:r>
            <a:r>
              <a:rPr lang="en-US" baseline="0" dirty="0" smtClean="0"/>
              <a:t> V3 board</a:t>
            </a:r>
          </a:p>
          <a:p>
            <a:r>
              <a:rPr lang="en-US" baseline="0" dirty="0" smtClean="0"/>
              <a:t>This board include esp32 chip</a:t>
            </a:r>
            <a:endParaRPr lang="en-US" dirty="0" smtClean="0"/>
          </a:p>
          <a:p>
            <a:r>
              <a:rPr lang="en-US" dirty="0" smtClean="0"/>
              <a:t>This</a:t>
            </a:r>
            <a:r>
              <a:rPr lang="en-US" baseline="0" dirty="0" smtClean="0"/>
              <a:t> is esp32 chip function block diagram. </a:t>
            </a:r>
          </a:p>
          <a:p>
            <a:r>
              <a:rPr lang="en-US" baseline="0" dirty="0" smtClean="0"/>
              <a:t>This chip includes Bluetooth, </a:t>
            </a:r>
            <a:r>
              <a:rPr lang="en-US" baseline="0" dirty="0" err="1" smtClean="0"/>
              <a:t>wifi</a:t>
            </a:r>
            <a:r>
              <a:rPr lang="en-US" baseline="0" dirty="0" smtClean="0"/>
              <a:t>, embedded flash, RTC, and low power subsystem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70800-4D8A-4159-B68C-CC136B8A54B9}" type="slidenum">
              <a:rPr lang="ko-KR" altLang="en-US" smtClean="0"/>
              <a:pPr>
                <a:defRPr/>
              </a:pPr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9906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r>
              <a:rPr lang="en-US" baseline="0" dirty="0" smtClean="0"/>
              <a:t> we are going to </a:t>
            </a:r>
            <a:r>
              <a:rPr lang="en-US" dirty="0" smtClean="0"/>
              <a:t>use this board to test </a:t>
            </a:r>
            <a:r>
              <a:rPr lang="en-US" dirty="0" err="1" smtClean="0"/>
              <a:t>LoRa</a:t>
            </a:r>
            <a:endParaRPr lang="en-US" dirty="0" smtClean="0"/>
          </a:p>
          <a:p>
            <a:r>
              <a:rPr lang="en-US" dirty="0" smtClean="0"/>
              <a:t>This</a:t>
            </a:r>
            <a:r>
              <a:rPr lang="en-US" baseline="0" dirty="0" smtClean="0"/>
              <a:t> board includes esp32 chip, cp2102 chip, reset button, power and signal indicators, OLED </a:t>
            </a:r>
            <a:r>
              <a:rPr lang="en-US" baseline="0" dirty="0" err="1" smtClean="0"/>
              <a:t>diplay</a:t>
            </a:r>
            <a:r>
              <a:rPr lang="en-US" baseline="0" dirty="0" smtClean="0"/>
              <a:t> </a:t>
            </a:r>
            <a:r>
              <a:rPr lang="en-US" baseline="0" dirty="0" smtClean="0"/>
              <a:t>,type </a:t>
            </a:r>
            <a:r>
              <a:rPr lang="en-US" baseline="0" dirty="0" smtClean="0"/>
              <a:t>C </a:t>
            </a:r>
            <a:r>
              <a:rPr lang="en-US" baseline="0" dirty="0" smtClean="0"/>
              <a:t>interface and sx1262 </a:t>
            </a:r>
            <a:r>
              <a:rPr lang="en-US" baseline="0" dirty="0" err="1" smtClean="0"/>
              <a:t>LoRa</a:t>
            </a:r>
            <a:r>
              <a:rPr lang="en-US" baseline="0" dirty="0" smtClean="0"/>
              <a:t> chip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70800-4D8A-4159-B68C-CC136B8A54B9}" type="slidenum">
              <a:rPr lang="ko-KR" altLang="en-US" smtClean="0"/>
              <a:pPr>
                <a:defRPr/>
              </a:pPr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5592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need these things to test ESP p2p </a:t>
            </a:r>
          </a:p>
          <a:p>
            <a:r>
              <a:rPr lang="en-US" baseline="0" dirty="0" smtClean="0"/>
              <a:t>Arduino IDE, 2 pieces of esp32v3 board</a:t>
            </a:r>
          </a:p>
          <a:p>
            <a:r>
              <a:rPr lang="en-US" dirty="0" smtClean="0"/>
              <a:t>we are</a:t>
            </a:r>
            <a:r>
              <a:rPr lang="en-US" baseline="0" dirty="0" smtClean="0"/>
              <a:t> going to </a:t>
            </a:r>
            <a:r>
              <a:rPr lang="en-US" dirty="0" smtClean="0"/>
              <a:t>program this board using </a:t>
            </a:r>
            <a:r>
              <a:rPr lang="en-US" dirty="0" err="1" smtClean="0"/>
              <a:t>arduino</a:t>
            </a:r>
            <a:r>
              <a:rPr lang="en-US" dirty="0" smtClean="0"/>
              <a:t> IDE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70800-4D8A-4159-B68C-CC136B8A54B9}" type="slidenum">
              <a:rPr lang="ko-KR" altLang="en-US" smtClean="0"/>
              <a:pPr>
                <a:defRPr/>
              </a:pPr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1678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374151"/>
                </a:solidFill>
                <a:latin typeface="Söhne"/>
              </a:rPr>
              <a:t>LoRa</a:t>
            </a:r>
            <a:r>
              <a:rPr lang="en-US" dirty="0" smtClean="0">
                <a:solidFill>
                  <a:srgbClr val="374151"/>
                </a:solidFill>
                <a:latin typeface="Söhne"/>
              </a:rPr>
              <a:t> (Long Range) is a wireless communication technology designed for long-range and low-power applications, such as </a:t>
            </a:r>
            <a:r>
              <a:rPr lang="en-US" dirty="0" err="1" smtClean="0">
                <a:solidFill>
                  <a:srgbClr val="374151"/>
                </a:solidFill>
                <a:latin typeface="Söhne"/>
              </a:rPr>
              <a:t>IoT</a:t>
            </a:r>
            <a:r>
              <a:rPr lang="en-US" dirty="0" smtClean="0">
                <a:solidFill>
                  <a:srgbClr val="374151"/>
                </a:solidFill>
                <a:latin typeface="Söhne"/>
              </a:rPr>
              <a:t> devices. It uses a unique modulation technique called Chirp Spread Spectrum (CSS) to transmit data over long distances while conserving battery life.</a:t>
            </a:r>
          </a:p>
          <a:p>
            <a:r>
              <a:rPr lang="en-US" dirty="0" smtClean="0">
                <a:solidFill>
                  <a:srgbClr val="374151"/>
                </a:solidFill>
                <a:latin typeface="Söhne"/>
              </a:rPr>
              <a:t>In a </a:t>
            </a:r>
            <a:r>
              <a:rPr lang="en-US" dirty="0" err="1" smtClean="0">
                <a:solidFill>
                  <a:srgbClr val="374151"/>
                </a:solidFill>
                <a:latin typeface="Söhne"/>
              </a:rPr>
              <a:t>LoRa</a:t>
            </a:r>
            <a:r>
              <a:rPr lang="en-US" dirty="0" smtClean="0">
                <a:solidFill>
                  <a:srgbClr val="374151"/>
                </a:solidFill>
                <a:latin typeface="Söhne"/>
              </a:rPr>
              <a:t> network, there are two main components: end devices and gateways. End devices, such as sensors or </a:t>
            </a:r>
            <a:r>
              <a:rPr lang="en-US" dirty="0" err="1" smtClean="0">
                <a:solidFill>
                  <a:srgbClr val="374151"/>
                </a:solidFill>
                <a:latin typeface="Söhne"/>
              </a:rPr>
              <a:t>IoT</a:t>
            </a:r>
            <a:r>
              <a:rPr lang="en-US" dirty="0" smtClean="0">
                <a:solidFill>
                  <a:srgbClr val="374151"/>
                </a:solidFill>
                <a:latin typeface="Söhne"/>
              </a:rPr>
              <a:t> devices, collect data and transmit it wirelessly using </a:t>
            </a:r>
            <a:r>
              <a:rPr lang="en-US" dirty="0" err="1" smtClean="0">
                <a:solidFill>
                  <a:srgbClr val="374151"/>
                </a:solidFill>
                <a:latin typeface="Söhne"/>
              </a:rPr>
              <a:t>LoRa</a:t>
            </a:r>
            <a:r>
              <a:rPr lang="en-US" dirty="0" smtClean="0">
                <a:solidFill>
                  <a:srgbClr val="374151"/>
                </a:solidFill>
                <a:latin typeface="Söhne"/>
              </a:rPr>
              <a:t> modulation. Gateways act as bridges between the end devices and the wider network.</a:t>
            </a:r>
            <a:endParaRPr lang="en-US" b="0" i="0" dirty="0" smtClean="0">
              <a:solidFill>
                <a:srgbClr val="374151"/>
              </a:solidFill>
              <a:effectLst/>
              <a:latin typeface="Söhne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70800-4D8A-4159-B68C-CC136B8A54B9}" type="slidenum">
              <a:rPr lang="ko-KR" altLang="en-US" smtClean="0"/>
              <a:pPr>
                <a:defRPr/>
              </a:pPr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3694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now we need download the </a:t>
            </a:r>
            <a:r>
              <a:rPr lang="en-US" dirty="0" err="1" smtClean="0"/>
              <a:t>arduino</a:t>
            </a:r>
            <a:r>
              <a:rPr lang="en-US" dirty="0" smtClean="0"/>
              <a:t> ide to test </a:t>
            </a:r>
            <a:r>
              <a:rPr lang="en-US" dirty="0" smtClean="0"/>
              <a:t>Lora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70800-4D8A-4159-B68C-CC136B8A54B9}" type="slidenum">
              <a:rPr lang="ko-KR" altLang="en-US" smtClean="0"/>
              <a:pPr>
                <a:defRPr/>
              </a:pPr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1081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transmitter simply sends a traditional ‘Hello’ message to the receiver, which displays it in the Serial Monitor window.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70800-4D8A-4159-B68C-CC136B8A54B9}" type="slidenum">
              <a:rPr lang="ko-KR" altLang="en-US" smtClean="0"/>
              <a:pPr>
                <a:defRPr/>
              </a:pPr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3431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libraries for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bluetooth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OLED display.</a:t>
            </a:r>
            <a:endParaRPr lang="mn-MN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configuration of the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server on port 80</a:t>
            </a:r>
          </a:p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oled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display setup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are variables that will be used to store data received over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70800-4D8A-4159-B68C-CC136B8A54B9}" type="slidenum">
              <a:rPr lang="ko-KR" altLang="en-US" smtClean="0"/>
              <a:pPr>
                <a:defRPr/>
              </a:pPr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9898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144BB-4694-43CC-A428-16E68EDEEC42}" type="datetime1">
              <a:rPr lang="ko-KR" altLang="en-US"/>
              <a:pPr>
                <a:defRPr/>
              </a:pPr>
              <a:t>2023-05-19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8D775-485E-466E-B9FF-99AF2D09AAB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747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58437-1F9D-476B-A00C-9150EF5325A8}" type="datetime1">
              <a:rPr lang="ko-KR" altLang="en-US"/>
              <a:pPr>
                <a:defRPr/>
              </a:pPr>
              <a:t>2023-05-19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4ECDC-9561-404E-B7BD-B07FDC90896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697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71FAD-BE1B-4988-B880-363703F240D5}" type="datetime1">
              <a:rPr lang="ko-KR" altLang="en-US"/>
              <a:pPr>
                <a:defRPr/>
              </a:pPr>
              <a:t>2023-05-19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469E5-FCA8-44DE-A8AA-47496B6D239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507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6B2AC-8493-4B2C-B89E-02B5DE32BF68}" type="datetime1">
              <a:rPr lang="ko-KR" altLang="en-US"/>
              <a:pPr>
                <a:defRPr/>
              </a:pPr>
              <a:t>2023-05-19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CBCD8-9B8E-4042-BEE6-A2EC148CB1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611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65FBB-6904-4A4C-B4F4-33877DE76054}" type="datetime1">
              <a:rPr lang="ko-KR" altLang="en-US"/>
              <a:pPr>
                <a:defRPr/>
              </a:pPr>
              <a:t>2023-05-19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68E81-A9D2-433D-8493-09E8FC5BBBD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8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555EA-7498-42D5-B911-FF860203B243}" type="datetime1">
              <a:rPr lang="ko-KR" altLang="en-US"/>
              <a:pPr>
                <a:defRPr/>
              </a:pPr>
              <a:t>2023-05-19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BEE94-6D92-4BCF-AB07-83010C86649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872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369B7-5956-4BED-828C-4D8CF418E997}" type="datetime1">
              <a:rPr lang="ko-KR" altLang="en-US"/>
              <a:pPr>
                <a:defRPr/>
              </a:pPr>
              <a:t>2023-05-19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2A82E-FEF8-47F5-AAE3-0EB98F86EA5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92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63EB6-12D1-4695-B16F-2E08DD6FC323}" type="datetime1">
              <a:rPr lang="ko-KR" altLang="en-US"/>
              <a:pPr>
                <a:defRPr/>
              </a:pPr>
              <a:t>2023-05-19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9925D-67DB-4ECA-8F14-25576C1EBA7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765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1F704-2142-4DF9-A2FA-2FF3A93CF3B2}" type="datetime1">
              <a:rPr lang="ko-KR" altLang="en-US"/>
              <a:pPr>
                <a:defRPr/>
              </a:pPr>
              <a:t>2023-05-19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BEE01-DC60-4815-A993-3B20DBF4284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45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A38F4-760A-411D-862F-8FE155AC35D9}" type="datetime1">
              <a:rPr lang="ko-KR" altLang="en-US"/>
              <a:pPr>
                <a:defRPr/>
              </a:pPr>
              <a:t>2023-05-19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93154-4D6B-4EF3-8462-B68C36C7EF3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787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19054-9F2E-430D-974C-10C1222FBD5E}" type="datetime1">
              <a:rPr lang="ko-KR" altLang="en-US"/>
              <a:pPr>
                <a:defRPr/>
              </a:pPr>
              <a:t>2023-05-19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05E60-2AB7-4B4B-B634-EC2CD1D64F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318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FADA4A4-2829-4410-8367-2138A80CF8BA}" type="datetime1">
              <a:rPr lang="ko-KR" altLang="en-US"/>
              <a:pPr>
                <a:defRPr/>
              </a:pPr>
              <a:t>2023-05-19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38E5689-601F-4540-A71B-9DA03159A18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hyperlink" Target="https://www.cbnu.ac.kr/site/english/main.do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그룹 13"/>
          <p:cNvGrpSpPr>
            <a:grpSpLocks/>
          </p:cNvGrpSpPr>
          <p:nvPr/>
        </p:nvGrpSpPr>
        <p:grpSpPr bwMode="auto">
          <a:xfrm>
            <a:off x="0" y="260350"/>
            <a:ext cx="9064937" cy="6264275"/>
            <a:chOff x="107506" y="260865"/>
            <a:chExt cx="9065846" cy="6264590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1115669" y="6525455"/>
              <a:ext cx="70571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8BB916B2-89EA-496D-8231-E5C4523A5560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979613" y="1557338"/>
            <a:ext cx="6003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r>
              <a:rPr lang="en-US" altLang="ko-KR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Chungbuk</a:t>
            </a:r>
            <a:r>
              <a:rPr lang="en-US" altLang="ko-K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altLang="ko-K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University - </a:t>
            </a:r>
            <a:r>
              <a:rPr lang="ko-KR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충북대학교</a:t>
            </a:r>
            <a:endParaRPr lang="ko-KR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</p:txBody>
      </p:sp>
      <p:pic>
        <p:nvPicPr>
          <p:cNvPr id="14" name="Picture 8" descr="Chungbuk National University - ì¶©ë¶ëíêµ Ð·ÑÑÐ³Ð°Ð½ Ð¸Ð»ÑÑÑÒ¯Ò¯Ð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477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4221167" y="5661025"/>
            <a:ext cx="128112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kumimoji="0" lang="en-US" altLang="ko-KR" dirty="0" smtClean="0">
                <a:solidFill>
                  <a:srgbClr val="262673"/>
                </a:solidFill>
                <a:latin typeface="Times New Roman" panose="02020603050405020304" pitchFamily="18" charset="0"/>
                <a:ea typeface="HYHeadLine-Medium" panose="02030600000101010101" pitchFamily="18" charset="-127"/>
                <a:cs typeface="Times New Roman" panose="02020603050405020304" pitchFamily="18" charset="0"/>
              </a:rPr>
              <a:t>2023. </a:t>
            </a:r>
            <a:r>
              <a:rPr kumimoji="0" lang="en-US" altLang="ko-KR" dirty="0" smtClean="0">
                <a:solidFill>
                  <a:srgbClr val="262673"/>
                </a:solidFill>
                <a:latin typeface="Times New Roman" panose="02020603050405020304" pitchFamily="18" charset="0"/>
                <a:ea typeface="HYHeadLine-Medium" panose="02030600000101010101" pitchFamily="18" charset="-127"/>
                <a:cs typeface="Times New Roman" panose="02020603050405020304" pitchFamily="18" charset="0"/>
              </a:rPr>
              <a:t>05.20</a:t>
            </a:r>
            <a:endParaRPr kumimoji="0" lang="ko-KR" altLang="en-US" dirty="0">
              <a:solidFill>
                <a:srgbClr val="262673"/>
              </a:solidFill>
              <a:latin typeface="Times New Roman" panose="02020603050405020304" pitchFamily="18" charset="0"/>
              <a:ea typeface="HYHeadLine-Mediu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473200" y="3349281"/>
            <a:ext cx="65103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LoRa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assistant: </a:t>
            </a:r>
            <a:r>
              <a:rPr lang="ko-KR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배일호</a:t>
            </a:r>
            <a:endParaRPr lang="ko-KR" altLang="ko-K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pPr>
                <a:defRPr/>
              </a:pPr>
              <a:t>10</a:t>
            </a:fld>
            <a:endParaRPr lang="ko-KR" alt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Code and Code description</a:t>
            </a: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-138500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0" y="-138500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0" y="-138500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0" y="-138500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0" y="-138500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0" y="-138500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0" y="-138500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0" y="-138500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0" y="-138500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0" y="-138500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직선 연결선 16"/>
          <p:cNvCxnSpPr/>
          <p:nvPr/>
        </p:nvCxnSpPr>
        <p:spPr bwMode="auto">
          <a:xfrm>
            <a:off x="287338" y="260350"/>
            <a:ext cx="0" cy="4537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17"/>
          <p:cNvCxnSpPr/>
          <p:nvPr/>
        </p:nvCxnSpPr>
        <p:spPr bwMode="auto">
          <a:xfrm>
            <a:off x="360363" y="404813"/>
            <a:ext cx="0" cy="2124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41350" y="-3542139"/>
            <a:ext cx="62166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b="0" dirty="0">
              <a:solidFill>
                <a:srgbClr val="D4D4D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685121" y="731396"/>
            <a:ext cx="4335599" cy="13707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latinLnBrk="0" hangingPunct="0"/>
            <a:r>
              <a:rPr kumimoji="0" lang="en-US" altLang="en-US" sz="1200" dirty="0">
                <a:solidFill>
                  <a:srgbClr val="374151"/>
                </a:solidFill>
                <a:latin typeface="Times New Roman" panose="02020603050405020304" pitchFamily="18" charset="0"/>
                <a:ea typeface="Söhne"/>
                <a:cs typeface="Times New Roman" panose="02020603050405020304" pitchFamily="18" charset="0"/>
              </a:rPr>
              <a:t>The </a:t>
            </a:r>
            <a:r>
              <a:rPr kumimoji="0" lang="en-US" altLang="en-US" sz="1200" b="1" dirty="0">
                <a:solidFill>
                  <a:schemeClr val="tx1"/>
                </a:solidFill>
                <a:latin typeface="Times New Roman" panose="02020603050405020304" pitchFamily="18" charset="0"/>
                <a:ea typeface="Söhne Mono"/>
                <a:cs typeface="Times New Roman" panose="02020603050405020304" pitchFamily="18" charset="0"/>
              </a:rPr>
              <a:t>setup</a:t>
            </a:r>
            <a:r>
              <a:rPr kumimoji="0" lang="en-US" altLang="en-US" sz="1200" dirty="0">
                <a:solidFill>
                  <a:srgbClr val="374151"/>
                </a:solidFill>
                <a:latin typeface="Times New Roman" panose="02020603050405020304" pitchFamily="18" charset="0"/>
                <a:ea typeface="Söhne"/>
                <a:cs typeface="Times New Roman" panose="02020603050405020304" pitchFamily="18" charset="0"/>
              </a:rPr>
              <a:t> function is called once when the Arduino board starts. It initializes the serial communication, initializes and clears the OLED display, calls </a:t>
            </a:r>
            <a:r>
              <a:rPr kumimoji="0" lang="en-US" altLang="en-US" sz="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Söhne Mono"/>
                <a:cs typeface="Times New Roman" panose="02020603050405020304" pitchFamily="18" charset="0"/>
              </a:rPr>
              <a:t>lora_init</a:t>
            </a:r>
            <a:r>
              <a:rPr kumimoji="0" lang="en-US" altLang="en-US" sz="1200" dirty="0">
                <a:solidFill>
                  <a:srgbClr val="374151"/>
                </a:solidFill>
                <a:latin typeface="Times New Roman" panose="02020603050405020304" pitchFamily="18" charset="0"/>
                <a:ea typeface="Söhne"/>
                <a:cs typeface="Times New Roman" panose="02020603050405020304" pitchFamily="18" charset="0"/>
              </a:rPr>
              <a:t> to initialize the </a:t>
            </a:r>
            <a:r>
              <a:rPr kumimoji="0" lang="en-US" altLang="en-US" sz="1200" dirty="0" err="1">
                <a:solidFill>
                  <a:srgbClr val="374151"/>
                </a:solidFill>
                <a:latin typeface="Times New Roman" panose="02020603050405020304" pitchFamily="18" charset="0"/>
                <a:ea typeface="Söhne"/>
                <a:cs typeface="Times New Roman" panose="02020603050405020304" pitchFamily="18" charset="0"/>
              </a:rPr>
              <a:t>LoRa</a:t>
            </a:r>
            <a:r>
              <a:rPr kumimoji="0" lang="en-US" altLang="en-US" sz="1200" dirty="0">
                <a:solidFill>
                  <a:srgbClr val="374151"/>
                </a:solidFill>
                <a:latin typeface="Times New Roman" panose="02020603050405020304" pitchFamily="18" charset="0"/>
                <a:ea typeface="Söhne"/>
                <a:cs typeface="Times New Roman" panose="02020603050405020304" pitchFamily="18" charset="0"/>
              </a:rPr>
              <a:t> module, sets the initial packet string for display, and shows it on the OLED display.</a:t>
            </a:r>
            <a:r>
              <a:rPr kumimoji="0" lang="en-US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045075" y="2422689"/>
            <a:ext cx="3975646" cy="43363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latinLnBrk="0" hangingPunct="0"/>
            <a:r>
              <a:rPr kumimoji="0" lang="en-US" altLang="en-US" sz="1200" dirty="0">
                <a:solidFill>
                  <a:srgbClr val="374151"/>
                </a:solidFill>
                <a:latin typeface="Times New Roman" panose="02020603050405020304" pitchFamily="18" charset="0"/>
                <a:ea typeface="Söhne"/>
                <a:cs typeface="Times New Roman" panose="02020603050405020304" pitchFamily="18" charset="0"/>
              </a:rPr>
              <a:t>The </a:t>
            </a:r>
            <a:r>
              <a:rPr kumimoji="0" lang="en-US" altLang="en-US" sz="1200" b="1" dirty="0">
                <a:solidFill>
                  <a:srgbClr val="374151"/>
                </a:solidFill>
                <a:latin typeface="Times New Roman" panose="02020603050405020304" pitchFamily="18" charset="0"/>
                <a:ea typeface="Söhne Mono"/>
                <a:cs typeface="Times New Roman" panose="02020603050405020304" pitchFamily="18" charset="0"/>
              </a:rPr>
              <a:t>loop</a:t>
            </a:r>
            <a:r>
              <a:rPr kumimoji="0" lang="en-US" altLang="en-US" sz="1200" dirty="0">
                <a:solidFill>
                  <a:srgbClr val="374151"/>
                </a:solidFill>
                <a:latin typeface="Times New Roman" panose="02020603050405020304" pitchFamily="18" charset="0"/>
                <a:ea typeface="Söhne"/>
                <a:cs typeface="Times New Roman" panose="02020603050405020304" pitchFamily="18" charset="0"/>
              </a:rPr>
              <a:t> function is the main execution loop of the Arduino program. It checks if the </a:t>
            </a:r>
            <a:r>
              <a:rPr kumimoji="0" lang="en-US" altLang="en-US" sz="1200" b="1" dirty="0" err="1">
                <a:solidFill>
                  <a:srgbClr val="374151"/>
                </a:solidFill>
                <a:latin typeface="Times New Roman" panose="02020603050405020304" pitchFamily="18" charset="0"/>
                <a:ea typeface="Söhne Mono"/>
                <a:cs typeface="Times New Roman" panose="02020603050405020304" pitchFamily="18" charset="0"/>
              </a:rPr>
              <a:t>resendflag</a:t>
            </a:r>
            <a:r>
              <a:rPr kumimoji="0" lang="en-US" altLang="en-US" sz="1200" dirty="0">
                <a:solidFill>
                  <a:srgbClr val="374151"/>
                </a:solidFill>
                <a:latin typeface="Times New Roman" panose="02020603050405020304" pitchFamily="18" charset="0"/>
                <a:ea typeface="Söhne"/>
                <a:cs typeface="Times New Roman" panose="02020603050405020304" pitchFamily="18" charset="0"/>
              </a:rPr>
              <a:t> is true, and if so, sets the state to </a:t>
            </a:r>
            <a:r>
              <a:rPr kumimoji="0" lang="en-US" altLang="en-US" sz="1200" b="1" dirty="0">
                <a:solidFill>
                  <a:srgbClr val="374151"/>
                </a:solidFill>
                <a:latin typeface="Times New Roman" panose="02020603050405020304" pitchFamily="18" charset="0"/>
                <a:ea typeface="Söhne Mono"/>
                <a:cs typeface="Times New Roman" panose="02020603050405020304" pitchFamily="18" charset="0"/>
              </a:rPr>
              <a:t>STATE_TX</a:t>
            </a:r>
            <a:r>
              <a:rPr kumimoji="0" lang="en-US" altLang="en-US" sz="1200" dirty="0">
                <a:solidFill>
                  <a:srgbClr val="374151"/>
                </a:solidFill>
                <a:latin typeface="Times New Roman" panose="02020603050405020304" pitchFamily="18" charset="0"/>
                <a:ea typeface="Söhne"/>
                <a:cs typeface="Times New Roman" panose="02020603050405020304" pitchFamily="18" charset="0"/>
              </a:rPr>
              <a:t> to resend the packet. Then, it checks if the </a:t>
            </a:r>
            <a:r>
              <a:rPr kumimoji="0" lang="en-US" altLang="en-US" sz="1200" b="1" dirty="0" err="1">
                <a:solidFill>
                  <a:srgbClr val="374151"/>
                </a:solidFill>
                <a:latin typeface="Times New Roman" panose="02020603050405020304" pitchFamily="18" charset="0"/>
                <a:ea typeface="Söhne Mono"/>
                <a:cs typeface="Times New Roman" panose="02020603050405020304" pitchFamily="18" charset="0"/>
              </a:rPr>
              <a:t>receiveflag</a:t>
            </a:r>
            <a:r>
              <a:rPr kumimoji="0" lang="en-US" altLang="en-US" sz="1200" dirty="0">
                <a:solidFill>
                  <a:srgbClr val="374151"/>
                </a:solidFill>
                <a:latin typeface="Times New Roman" panose="02020603050405020304" pitchFamily="18" charset="0"/>
                <a:ea typeface="Söhne"/>
                <a:cs typeface="Times New Roman" panose="02020603050405020304" pitchFamily="18" charset="0"/>
              </a:rPr>
              <a:t> is true and the state is </a:t>
            </a:r>
            <a:r>
              <a:rPr kumimoji="0" lang="en-US" altLang="en-US" sz="1200" b="1" dirty="0">
                <a:solidFill>
                  <a:srgbClr val="374151"/>
                </a:solidFill>
                <a:latin typeface="Times New Roman" panose="02020603050405020304" pitchFamily="18" charset="0"/>
                <a:ea typeface="Söhne Mono"/>
                <a:cs typeface="Times New Roman" panose="02020603050405020304" pitchFamily="18" charset="0"/>
              </a:rPr>
              <a:t>LOWPOWER</a:t>
            </a:r>
            <a:r>
              <a:rPr kumimoji="0" lang="en-US" altLang="en-US" sz="1200" dirty="0">
                <a:solidFill>
                  <a:srgbClr val="374151"/>
                </a:solidFill>
                <a:latin typeface="Times New Roman" panose="02020603050405020304" pitchFamily="18" charset="0"/>
                <a:ea typeface="Söhne"/>
                <a:cs typeface="Times New Roman" panose="02020603050405020304" pitchFamily="18" charset="0"/>
              </a:rPr>
              <a:t>. If both conditions are met, it updates the display with the received packet data, packet size, RSSI, and send number. It then clears the flags and updates the OLED display.</a:t>
            </a:r>
            <a:endParaRPr kumimoji="0" lang="en-US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latinLnBrk="0" hangingPunct="0"/>
            <a:r>
              <a:rPr kumimoji="0" lang="en-US" altLang="en-US" sz="1200" dirty="0">
                <a:solidFill>
                  <a:srgbClr val="374151"/>
                </a:solidFill>
                <a:latin typeface="Times New Roman" panose="02020603050405020304" pitchFamily="18" charset="0"/>
                <a:ea typeface="Söhne"/>
                <a:cs typeface="Times New Roman" panose="02020603050405020304" pitchFamily="18" charset="0"/>
              </a:rPr>
              <a:t>The code then enters a switch-case block based on the current state. If the state is </a:t>
            </a:r>
            <a:r>
              <a:rPr kumimoji="0" lang="en-US" altLang="en-US" sz="1200" b="1" dirty="0">
                <a:solidFill>
                  <a:srgbClr val="374151"/>
                </a:solidFill>
                <a:latin typeface="Times New Roman" panose="02020603050405020304" pitchFamily="18" charset="0"/>
                <a:ea typeface="Söhne Mono"/>
                <a:cs typeface="Times New Roman" panose="02020603050405020304" pitchFamily="18" charset="0"/>
              </a:rPr>
              <a:t>STATE_TX</a:t>
            </a:r>
            <a:r>
              <a:rPr kumimoji="0" lang="en-US" altLang="en-US" sz="1200" dirty="0">
                <a:solidFill>
                  <a:srgbClr val="374151"/>
                </a:solidFill>
                <a:latin typeface="Times New Roman" panose="02020603050405020304" pitchFamily="18" charset="0"/>
                <a:ea typeface="Söhne"/>
                <a:cs typeface="Times New Roman" panose="02020603050405020304" pitchFamily="18" charset="0"/>
              </a:rPr>
              <a:t>, it delays for 1 second, increments the transmit number, formats the transmit packet string with the transmit number and RSSI, and sends the packet using the </a:t>
            </a:r>
            <a:r>
              <a:rPr kumimoji="0" lang="en-US" altLang="en-US" sz="1200" dirty="0" err="1">
                <a:solidFill>
                  <a:srgbClr val="374151"/>
                </a:solidFill>
                <a:latin typeface="Times New Roman" panose="02020603050405020304" pitchFamily="18" charset="0"/>
                <a:ea typeface="Söhne"/>
                <a:cs typeface="Times New Roman" panose="02020603050405020304" pitchFamily="18" charset="0"/>
              </a:rPr>
              <a:t>LoRa</a:t>
            </a:r>
            <a:r>
              <a:rPr kumimoji="0" lang="en-US" altLang="en-US" sz="1200" dirty="0">
                <a:solidFill>
                  <a:srgbClr val="374151"/>
                </a:solidFill>
                <a:latin typeface="Times New Roman" panose="02020603050405020304" pitchFamily="18" charset="0"/>
                <a:ea typeface="Söhne"/>
                <a:cs typeface="Times New Roman" panose="02020603050405020304" pitchFamily="18" charset="0"/>
              </a:rPr>
              <a:t> radio module. It then sets the state to </a:t>
            </a:r>
            <a:r>
              <a:rPr kumimoji="0" lang="en-US" altLang="en-US" sz="1200" b="1" dirty="0">
                <a:solidFill>
                  <a:srgbClr val="374151"/>
                </a:solidFill>
                <a:latin typeface="Times New Roman" panose="02020603050405020304" pitchFamily="18" charset="0"/>
                <a:ea typeface="Söhne Mono"/>
                <a:cs typeface="Times New Roman" panose="02020603050405020304" pitchFamily="18" charset="0"/>
              </a:rPr>
              <a:t>LOWPOWER</a:t>
            </a:r>
            <a:r>
              <a:rPr kumimoji="0" lang="en-US" altLang="en-US" sz="1200" dirty="0">
                <a:solidFill>
                  <a:srgbClr val="374151"/>
                </a:solidFill>
                <a:latin typeface="Times New Roman" panose="02020603050405020304" pitchFamily="18" charset="0"/>
                <a:ea typeface="Söhne"/>
                <a:cs typeface="Times New Roman" panose="02020603050405020304" pitchFamily="18" charset="0"/>
              </a:rPr>
              <a:t>.</a:t>
            </a:r>
            <a:endParaRPr kumimoji="0" lang="en-US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latinLnBrk="0" hangingPunct="0"/>
            <a:r>
              <a:rPr kumimoji="0" lang="en-US" altLang="en-US" sz="1200" dirty="0">
                <a:solidFill>
                  <a:srgbClr val="374151"/>
                </a:solidFill>
                <a:latin typeface="Times New Roman" panose="02020603050405020304" pitchFamily="18" charset="0"/>
                <a:ea typeface="Söhne"/>
                <a:cs typeface="Times New Roman" panose="02020603050405020304" pitchFamily="18" charset="0"/>
              </a:rPr>
              <a:t>If the state is </a:t>
            </a:r>
            <a:r>
              <a:rPr kumimoji="0" lang="en-US" altLang="en-US" sz="1200" b="1" dirty="0">
                <a:solidFill>
                  <a:srgbClr val="374151"/>
                </a:solidFill>
                <a:latin typeface="Times New Roman" panose="02020603050405020304" pitchFamily="18" charset="0"/>
                <a:ea typeface="Söhne Mono"/>
                <a:cs typeface="Times New Roman" panose="02020603050405020304" pitchFamily="18" charset="0"/>
              </a:rPr>
              <a:t>STATE_RX</a:t>
            </a:r>
            <a:r>
              <a:rPr kumimoji="0" lang="en-US" altLang="en-US" sz="1200" dirty="0">
                <a:solidFill>
                  <a:srgbClr val="374151"/>
                </a:solidFill>
                <a:latin typeface="Times New Roman" panose="02020603050405020304" pitchFamily="18" charset="0"/>
                <a:ea typeface="Söhne"/>
                <a:cs typeface="Times New Roman" panose="02020603050405020304" pitchFamily="18" charset="0"/>
              </a:rPr>
              <a:t>, it sets the </a:t>
            </a:r>
            <a:r>
              <a:rPr kumimoji="0" lang="en-US" altLang="en-US" sz="1200" dirty="0" err="1">
                <a:solidFill>
                  <a:srgbClr val="374151"/>
                </a:solidFill>
                <a:latin typeface="Times New Roman" panose="02020603050405020304" pitchFamily="18" charset="0"/>
                <a:ea typeface="Söhne"/>
                <a:cs typeface="Times New Roman" panose="02020603050405020304" pitchFamily="18" charset="0"/>
              </a:rPr>
              <a:t>LoRa</a:t>
            </a:r>
            <a:r>
              <a:rPr kumimoji="0" lang="en-US" altLang="en-US" sz="1200" dirty="0">
                <a:solidFill>
                  <a:srgbClr val="374151"/>
                </a:solidFill>
                <a:latin typeface="Times New Roman" panose="02020603050405020304" pitchFamily="18" charset="0"/>
                <a:ea typeface="Söhne"/>
                <a:cs typeface="Times New Roman" panose="02020603050405020304" pitchFamily="18" charset="0"/>
              </a:rPr>
              <a:t> radio module to receive mode and sets the state to </a:t>
            </a:r>
            <a:r>
              <a:rPr kumimoji="0" lang="en-US" altLang="en-US" sz="1200" b="1" dirty="0">
                <a:solidFill>
                  <a:srgbClr val="374151"/>
                </a:solidFill>
                <a:latin typeface="Times New Roman" panose="02020603050405020304" pitchFamily="18" charset="0"/>
                <a:ea typeface="Söhne Mono"/>
                <a:cs typeface="Times New Roman" panose="02020603050405020304" pitchFamily="18" charset="0"/>
              </a:rPr>
              <a:t>LOWPOWER</a:t>
            </a:r>
            <a:r>
              <a:rPr kumimoji="0" lang="en-US" altLang="en-US" sz="1200" dirty="0">
                <a:solidFill>
                  <a:srgbClr val="374151"/>
                </a:solidFill>
                <a:latin typeface="Times New Roman" panose="02020603050405020304" pitchFamily="18" charset="0"/>
                <a:ea typeface="Söhne"/>
                <a:cs typeface="Times New Roman" panose="02020603050405020304" pitchFamily="18" charset="0"/>
              </a:rPr>
              <a:t>.</a:t>
            </a:r>
            <a:endParaRPr kumimoji="0" lang="en-US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latinLnBrk="0" hangingPunct="0"/>
            <a:r>
              <a:rPr kumimoji="0" lang="en-US" altLang="en-US" sz="1200" dirty="0">
                <a:solidFill>
                  <a:srgbClr val="374151"/>
                </a:solidFill>
                <a:latin typeface="Times New Roman" panose="02020603050405020304" pitchFamily="18" charset="0"/>
                <a:ea typeface="Söhne"/>
                <a:cs typeface="Times New Roman" panose="02020603050405020304" pitchFamily="18" charset="0"/>
              </a:rPr>
              <a:t>If the state is </a:t>
            </a:r>
            <a:r>
              <a:rPr kumimoji="0" lang="en-US" altLang="en-US" sz="1200" b="1" dirty="0">
                <a:solidFill>
                  <a:srgbClr val="374151"/>
                </a:solidFill>
                <a:latin typeface="Times New Roman" panose="02020603050405020304" pitchFamily="18" charset="0"/>
                <a:ea typeface="Söhne Mono"/>
                <a:cs typeface="Times New Roman" panose="02020603050405020304" pitchFamily="18" charset="0"/>
              </a:rPr>
              <a:t>LOWPOWER</a:t>
            </a:r>
            <a:r>
              <a:rPr kumimoji="0" lang="en-US" altLang="en-US" sz="1200" dirty="0">
                <a:solidFill>
                  <a:srgbClr val="374151"/>
                </a:solidFill>
                <a:latin typeface="Times New Roman" panose="02020603050405020304" pitchFamily="18" charset="0"/>
                <a:ea typeface="Söhne"/>
                <a:cs typeface="Times New Roman" panose="02020603050405020304" pitchFamily="18" charset="0"/>
              </a:rPr>
              <a:t>, it calls </a:t>
            </a:r>
            <a:r>
              <a:rPr kumimoji="0" lang="en-US" altLang="en-US" sz="1200" b="1" dirty="0" err="1">
                <a:solidFill>
                  <a:srgbClr val="374151"/>
                </a:solidFill>
                <a:latin typeface="Times New Roman" panose="02020603050405020304" pitchFamily="18" charset="0"/>
                <a:ea typeface="Söhne Mono"/>
                <a:cs typeface="Times New Roman" panose="02020603050405020304" pitchFamily="18" charset="0"/>
              </a:rPr>
              <a:t>Radio.IrqProcess</a:t>
            </a:r>
            <a:r>
              <a:rPr kumimoji="0" lang="en-US" altLang="en-US" sz="1200" b="1" dirty="0">
                <a:solidFill>
                  <a:srgbClr val="374151"/>
                </a:solidFill>
                <a:latin typeface="Times New Roman" panose="02020603050405020304" pitchFamily="18" charset="0"/>
                <a:ea typeface="Söhne Mono"/>
                <a:cs typeface="Times New Roman" panose="02020603050405020304" pitchFamily="18" charset="0"/>
              </a:rPr>
              <a:t>()</a:t>
            </a:r>
            <a:r>
              <a:rPr kumimoji="0" lang="en-US" altLang="en-US" sz="1200" dirty="0">
                <a:solidFill>
                  <a:srgbClr val="374151"/>
                </a:solidFill>
                <a:latin typeface="Times New Roman" panose="02020603050405020304" pitchFamily="18" charset="0"/>
                <a:ea typeface="Söhne"/>
                <a:cs typeface="Times New Roman" panose="02020603050405020304" pitchFamily="18" charset="0"/>
              </a:rPr>
              <a:t> to process any radio interrupts.</a:t>
            </a:r>
            <a:endParaRPr kumimoji="0" lang="en-US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latinLnBrk="0" hangingPunct="0"/>
            <a:r>
              <a:rPr kumimoji="0" lang="en-US" altLang="en-US" sz="1200" dirty="0">
                <a:solidFill>
                  <a:srgbClr val="374151"/>
                </a:solidFill>
                <a:latin typeface="Times New Roman" panose="02020603050405020304" pitchFamily="18" charset="0"/>
                <a:ea typeface="Söhne"/>
                <a:cs typeface="Times New Roman" panose="02020603050405020304" pitchFamily="18" charset="0"/>
              </a:rPr>
              <a:t>This loop continues executing indefinitely, repeatedly checking the conditions and performing the appropriate actions based on the current state.</a:t>
            </a:r>
            <a:endParaRPr kumimoji="0" lang="en-US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-138499"/>
            <a:ext cx="184731" cy="276999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3075" y="516614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00979D"/>
                </a:solidFill>
                <a:latin typeface="Consolas" panose="020B0609020204030204" pitchFamily="49" charset="0"/>
              </a:rPr>
              <a:t>void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D35400"/>
                </a:solidFill>
                <a:latin typeface="Consolas" panose="020B0609020204030204" pitchFamily="49" charset="0"/>
              </a:rPr>
              <a:t>setup</a:t>
            </a:r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()</a:t>
            </a:r>
            <a:endParaRPr lang="en-US" sz="1100" dirty="0">
              <a:solidFill>
                <a:srgbClr val="4E5B61"/>
              </a:solidFill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{</a:t>
            </a:r>
            <a:endParaRPr lang="en-US" sz="1100" dirty="0">
              <a:solidFill>
                <a:srgbClr val="4E5B61"/>
              </a:solidFill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  </a:t>
            </a:r>
            <a:r>
              <a:rPr lang="en-US" sz="1100" dirty="0" err="1">
                <a:solidFill>
                  <a:srgbClr val="D35400"/>
                </a:solidFill>
                <a:latin typeface="Consolas" panose="020B0609020204030204" pitchFamily="49" charset="0"/>
              </a:rPr>
              <a:t>Serial</a:t>
            </a:r>
            <a:r>
              <a:rPr lang="en-US" sz="1100" dirty="0" err="1">
                <a:solidFill>
                  <a:srgbClr val="4E5B61"/>
                </a:solidFill>
                <a:latin typeface="Consolas" panose="020B0609020204030204" pitchFamily="49" charset="0"/>
              </a:rPr>
              <a:t>.</a:t>
            </a:r>
            <a:r>
              <a:rPr lang="en-US" sz="1100" dirty="0" err="1">
                <a:solidFill>
                  <a:srgbClr val="D35400"/>
                </a:solidFill>
                <a:latin typeface="Consolas" panose="020B0609020204030204" pitchFamily="49" charset="0"/>
              </a:rPr>
              <a:t>begin</a:t>
            </a:r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>
                <a:solidFill>
                  <a:srgbClr val="005C5F"/>
                </a:solidFill>
                <a:latin typeface="Consolas" panose="020B0609020204030204" pitchFamily="49" charset="0"/>
              </a:rPr>
              <a:t>115200</a:t>
            </a:r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)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  </a:t>
            </a:r>
            <a:r>
              <a:rPr lang="en-US" sz="1100" dirty="0">
                <a:solidFill>
                  <a:srgbClr val="D35400"/>
                </a:solidFill>
                <a:latin typeface="Consolas" panose="020B0609020204030204" pitchFamily="49" charset="0"/>
              </a:rPr>
              <a:t>delay</a:t>
            </a:r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>
                <a:solidFill>
                  <a:srgbClr val="005C5F"/>
                </a:solidFill>
                <a:latin typeface="Consolas" panose="020B0609020204030204" pitchFamily="49" charset="0"/>
              </a:rPr>
              <a:t>100</a:t>
            </a:r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)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  </a:t>
            </a:r>
            <a:r>
              <a:rPr lang="en-US" sz="1100" dirty="0" err="1">
                <a:solidFill>
                  <a:srgbClr val="D35400"/>
                </a:solidFill>
                <a:latin typeface="Consolas" panose="020B0609020204030204" pitchFamily="49" charset="0"/>
              </a:rPr>
              <a:t>factory_display</a:t>
            </a:r>
            <a:r>
              <a:rPr lang="en-US" sz="1100" dirty="0" err="1">
                <a:solidFill>
                  <a:srgbClr val="4E5B61"/>
                </a:solidFill>
                <a:latin typeface="Consolas" panose="020B0609020204030204" pitchFamily="49" charset="0"/>
              </a:rPr>
              <a:t>.</a:t>
            </a:r>
            <a:r>
              <a:rPr lang="en-US" sz="1100" dirty="0" err="1">
                <a:solidFill>
                  <a:srgbClr val="D35400"/>
                </a:solidFill>
                <a:latin typeface="Consolas" panose="020B0609020204030204" pitchFamily="49" charset="0"/>
              </a:rPr>
              <a:t>init</a:t>
            </a:r>
            <a:r>
              <a:rPr lang="en-US" sz="1100" dirty="0" smtClean="0">
                <a:solidFill>
                  <a:srgbClr val="434F54"/>
                </a:solidFill>
                <a:latin typeface="Consolas" panose="020B0609020204030204" pitchFamily="49" charset="0"/>
              </a:rPr>
              <a:t>()</a:t>
            </a:r>
            <a:r>
              <a:rPr lang="en-US" sz="1100" dirty="0" smtClean="0">
                <a:solidFill>
                  <a:srgbClr val="4E5B61"/>
                </a:solidFill>
                <a:latin typeface="Consolas" panose="020B0609020204030204" pitchFamily="49" charset="0"/>
              </a:rPr>
              <a:t>;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  </a:t>
            </a:r>
            <a:r>
              <a:rPr lang="en-US" sz="1100" dirty="0" err="1">
                <a:solidFill>
                  <a:srgbClr val="D35400"/>
                </a:solidFill>
                <a:latin typeface="Consolas" panose="020B0609020204030204" pitchFamily="49" charset="0"/>
              </a:rPr>
              <a:t>factory_display</a:t>
            </a:r>
            <a:r>
              <a:rPr lang="en-US" sz="1100" dirty="0" err="1">
                <a:solidFill>
                  <a:srgbClr val="4E5B61"/>
                </a:solidFill>
                <a:latin typeface="Consolas" panose="020B0609020204030204" pitchFamily="49" charset="0"/>
              </a:rPr>
              <a:t>.</a:t>
            </a:r>
            <a:r>
              <a:rPr lang="en-US" sz="1100" dirty="0" err="1">
                <a:solidFill>
                  <a:srgbClr val="D35400"/>
                </a:solidFill>
                <a:latin typeface="Consolas" panose="020B0609020204030204" pitchFamily="49" charset="0"/>
              </a:rPr>
              <a:t>clear</a:t>
            </a:r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()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  </a:t>
            </a:r>
            <a:r>
              <a:rPr lang="en-US" sz="1100" dirty="0" err="1">
                <a:solidFill>
                  <a:srgbClr val="D35400"/>
                </a:solidFill>
                <a:latin typeface="Consolas" panose="020B0609020204030204" pitchFamily="49" charset="0"/>
              </a:rPr>
              <a:t>factory_display</a:t>
            </a:r>
            <a:r>
              <a:rPr lang="en-US" sz="1100" dirty="0" err="1">
                <a:solidFill>
                  <a:srgbClr val="4E5B61"/>
                </a:solidFill>
                <a:latin typeface="Consolas" panose="020B0609020204030204" pitchFamily="49" charset="0"/>
              </a:rPr>
              <a:t>.</a:t>
            </a:r>
            <a:r>
              <a:rPr lang="en-US" sz="1100" dirty="0" err="1">
                <a:solidFill>
                  <a:srgbClr val="D35400"/>
                </a:solidFill>
                <a:latin typeface="Consolas" panose="020B0609020204030204" pitchFamily="49" charset="0"/>
              </a:rPr>
              <a:t>display</a:t>
            </a:r>
            <a:r>
              <a:rPr lang="en-US" sz="1100" dirty="0" smtClean="0">
                <a:solidFill>
                  <a:srgbClr val="434F54"/>
                </a:solidFill>
                <a:latin typeface="Consolas" panose="020B0609020204030204" pitchFamily="49" charset="0"/>
              </a:rPr>
              <a:t>()</a:t>
            </a:r>
            <a:r>
              <a:rPr lang="en-US" sz="1100" dirty="0" smtClean="0">
                <a:solidFill>
                  <a:srgbClr val="4E5B61"/>
                </a:solidFill>
                <a:latin typeface="Consolas" panose="020B0609020204030204" pitchFamily="49" charset="0"/>
              </a:rPr>
              <a:t>;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  </a:t>
            </a:r>
            <a:r>
              <a:rPr lang="en-US" sz="1100" dirty="0" err="1">
                <a:solidFill>
                  <a:srgbClr val="D35400"/>
                </a:solidFill>
                <a:latin typeface="Consolas" panose="020B0609020204030204" pitchFamily="49" charset="0"/>
              </a:rPr>
              <a:t>lora_init</a:t>
            </a:r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()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  packet =</a:t>
            </a:r>
            <a:r>
              <a:rPr lang="en-US" sz="1100" dirty="0">
                <a:solidFill>
                  <a:srgbClr val="005C5F"/>
                </a:solidFill>
                <a:latin typeface="Consolas" panose="020B0609020204030204" pitchFamily="49" charset="0"/>
              </a:rPr>
              <a:t>"waiting </a:t>
            </a:r>
            <a:r>
              <a:rPr lang="en-US" sz="1100" dirty="0" err="1">
                <a:solidFill>
                  <a:srgbClr val="005C5F"/>
                </a:solidFill>
                <a:latin typeface="Consolas" panose="020B0609020204030204" pitchFamily="49" charset="0"/>
              </a:rPr>
              <a:t>lora</a:t>
            </a:r>
            <a:r>
              <a:rPr lang="en-US" sz="1100" dirty="0">
                <a:solidFill>
                  <a:srgbClr val="005C5F"/>
                </a:solidFill>
                <a:latin typeface="Consolas" panose="020B0609020204030204" pitchFamily="49" charset="0"/>
              </a:rPr>
              <a:t> data!"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  </a:t>
            </a:r>
            <a:r>
              <a:rPr lang="en-US" sz="1100" dirty="0" err="1">
                <a:solidFill>
                  <a:srgbClr val="D35400"/>
                </a:solidFill>
                <a:latin typeface="Consolas" panose="020B0609020204030204" pitchFamily="49" charset="0"/>
              </a:rPr>
              <a:t>factory_display</a:t>
            </a:r>
            <a:r>
              <a:rPr lang="en-US" sz="1100" dirty="0" err="1">
                <a:solidFill>
                  <a:srgbClr val="4E5B61"/>
                </a:solidFill>
                <a:latin typeface="Consolas" panose="020B0609020204030204" pitchFamily="49" charset="0"/>
              </a:rPr>
              <a:t>.</a:t>
            </a:r>
            <a:r>
              <a:rPr lang="en-US" sz="1100" dirty="0" err="1">
                <a:solidFill>
                  <a:srgbClr val="D35400"/>
                </a:solidFill>
                <a:latin typeface="Consolas" panose="020B0609020204030204" pitchFamily="49" charset="0"/>
              </a:rPr>
              <a:t>drawString</a:t>
            </a:r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>
                <a:solidFill>
                  <a:srgbClr val="005C5F"/>
                </a:solidFill>
                <a:latin typeface="Consolas" panose="020B0609020204030204" pitchFamily="49" charset="0"/>
              </a:rPr>
              <a:t>0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, </a:t>
            </a:r>
            <a:r>
              <a:rPr lang="en-US" sz="1100" dirty="0">
                <a:solidFill>
                  <a:srgbClr val="005C5F"/>
                </a:solidFill>
                <a:latin typeface="Consolas" panose="020B0609020204030204" pitchFamily="49" charset="0"/>
              </a:rPr>
              <a:t>10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, packet</a:t>
            </a:r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)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  </a:t>
            </a:r>
            <a:r>
              <a:rPr lang="en-US" sz="1100" dirty="0" err="1">
                <a:solidFill>
                  <a:srgbClr val="D35400"/>
                </a:solidFill>
                <a:latin typeface="Consolas" panose="020B0609020204030204" pitchFamily="49" charset="0"/>
              </a:rPr>
              <a:t>factory_display</a:t>
            </a:r>
            <a:r>
              <a:rPr lang="en-US" sz="1100" dirty="0" err="1">
                <a:solidFill>
                  <a:srgbClr val="4E5B61"/>
                </a:solidFill>
                <a:latin typeface="Consolas" panose="020B0609020204030204" pitchFamily="49" charset="0"/>
              </a:rPr>
              <a:t>.</a:t>
            </a:r>
            <a:r>
              <a:rPr lang="en-US" sz="1100" dirty="0" err="1">
                <a:solidFill>
                  <a:srgbClr val="D35400"/>
                </a:solidFill>
                <a:latin typeface="Consolas" panose="020B0609020204030204" pitchFamily="49" charset="0"/>
              </a:rPr>
              <a:t>display</a:t>
            </a:r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()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}</a:t>
            </a:r>
            <a:endParaRPr lang="en-US" sz="1100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3388" y="2265333"/>
            <a:ext cx="6384925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979D"/>
                </a:solidFill>
                <a:latin typeface="Consolas" panose="020B0609020204030204" pitchFamily="49" charset="0"/>
              </a:rPr>
              <a:t>void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D35400"/>
                </a:solidFill>
                <a:latin typeface="Consolas" panose="020B0609020204030204" pitchFamily="49" charset="0"/>
              </a:rPr>
              <a:t>loop</a:t>
            </a:r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()</a:t>
            </a:r>
            <a:endParaRPr lang="en-US" sz="1100" dirty="0">
              <a:solidFill>
                <a:srgbClr val="4E5B61"/>
              </a:solidFill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{</a:t>
            </a:r>
            <a:endParaRPr lang="en-US" sz="1100" dirty="0">
              <a:solidFill>
                <a:srgbClr val="4E5B61"/>
              </a:solidFill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 </a:t>
            </a:r>
            <a:r>
              <a:rPr lang="en-US" sz="1100" dirty="0">
                <a:solidFill>
                  <a:srgbClr val="728E00"/>
                </a:solidFill>
                <a:latin typeface="Consolas" panose="020B0609020204030204" pitchFamily="49" charset="0"/>
              </a:rPr>
              <a:t>if</a:t>
            </a:r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 err="1">
                <a:solidFill>
                  <a:srgbClr val="4E5B61"/>
                </a:solidFill>
                <a:latin typeface="Consolas" panose="020B0609020204030204" pitchFamily="49" charset="0"/>
              </a:rPr>
              <a:t>resendflag</a:t>
            </a:r>
            <a:r>
              <a:rPr lang="en-US" sz="1100" dirty="0" smtClean="0">
                <a:solidFill>
                  <a:srgbClr val="434F54"/>
                </a:solidFill>
                <a:latin typeface="Consolas" panose="020B0609020204030204" pitchFamily="49" charset="0"/>
              </a:rPr>
              <a:t>){</a:t>
            </a:r>
            <a:endParaRPr lang="en-US" sz="1100" dirty="0">
              <a:solidFill>
                <a:srgbClr val="4E5B61"/>
              </a:solidFill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  state = STATE_TX;</a:t>
            </a:r>
          </a:p>
          <a:p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  </a:t>
            </a:r>
            <a:r>
              <a:rPr lang="en-US" sz="1100" dirty="0" err="1">
                <a:solidFill>
                  <a:srgbClr val="4E5B61"/>
                </a:solidFill>
                <a:latin typeface="Consolas" panose="020B0609020204030204" pitchFamily="49" charset="0"/>
              </a:rPr>
              <a:t>resendflag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 = </a:t>
            </a:r>
            <a:r>
              <a:rPr lang="en-US" sz="1100" dirty="0">
                <a:solidFill>
                  <a:srgbClr val="005C5F"/>
                </a:solidFill>
                <a:latin typeface="Consolas" panose="020B0609020204030204" pitchFamily="49" charset="0"/>
              </a:rPr>
              <a:t>false</a:t>
            </a:r>
            <a:r>
              <a:rPr lang="en-US" sz="1100" dirty="0" smtClean="0">
                <a:solidFill>
                  <a:srgbClr val="4E5B61"/>
                </a:solidFill>
                <a:latin typeface="Consolas" panose="020B0609020204030204" pitchFamily="49" charset="0"/>
              </a:rPr>
              <a:t>;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 </a:t>
            </a:r>
            <a:r>
              <a:rPr lang="en-US" sz="1100" dirty="0" smtClean="0">
                <a:solidFill>
                  <a:srgbClr val="434F54"/>
                </a:solidFill>
                <a:latin typeface="Consolas" panose="020B0609020204030204" pitchFamily="49" charset="0"/>
              </a:rPr>
              <a:t>}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/>
            </a:r>
            <a:b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</a:br>
            <a:r>
              <a:rPr lang="en-US" sz="1100" dirty="0">
                <a:solidFill>
                  <a:srgbClr val="728E00"/>
                </a:solidFill>
                <a:latin typeface="Consolas" panose="020B0609020204030204" pitchFamily="49" charset="0"/>
              </a:rPr>
              <a:t>if</a:t>
            </a:r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 err="1">
                <a:solidFill>
                  <a:srgbClr val="4E5B61"/>
                </a:solidFill>
                <a:latin typeface="Consolas" panose="020B0609020204030204" pitchFamily="49" charset="0"/>
              </a:rPr>
              <a:t>receiveflag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 &amp;&amp; </a:t>
            </a:r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state==LOWPOWER</a:t>
            </a:r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)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 smtClean="0">
                <a:solidFill>
                  <a:srgbClr val="434F54"/>
                </a:solidFill>
                <a:latin typeface="Consolas" panose="020B0609020204030204" pitchFamily="49" charset="0"/>
              </a:rPr>
              <a:t>){</a:t>
            </a:r>
            <a:endParaRPr lang="en-US" sz="1100" dirty="0">
              <a:solidFill>
                <a:srgbClr val="4E5B61"/>
              </a:solidFill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  </a:t>
            </a:r>
            <a:r>
              <a:rPr lang="en-US" sz="1100" dirty="0" err="1">
                <a:solidFill>
                  <a:srgbClr val="4E5B61"/>
                </a:solidFill>
                <a:latin typeface="Consolas" panose="020B0609020204030204" pitchFamily="49" charset="0"/>
              </a:rPr>
              <a:t>receiveflag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 = </a:t>
            </a:r>
            <a:r>
              <a:rPr lang="en-US" sz="1100" dirty="0">
                <a:solidFill>
                  <a:srgbClr val="005C5F"/>
                </a:solidFill>
                <a:latin typeface="Consolas" panose="020B0609020204030204" pitchFamily="49" charset="0"/>
              </a:rPr>
              <a:t>false</a:t>
            </a:r>
            <a:r>
              <a:rPr lang="en-US" sz="1100" dirty="0" smtClean="0">
                <a:solidFill>
                  <a:srgbClr val="4E5B61"/>
                </a:solidFill>
                <a:latin typeface="Consolas" panose="020B0609020204030204" pitchFamily="49" charset="0"/>
              </a:rPr>
              <a:t>;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  packet =</a:t>
            </a:r>
            <a:r>
              <a:rPr lang="en-US" sz="1100" dirty="0">
                <a:solidFill>
                  <a:srgbClr val="005C5F"/>
                </a:solidFill>
                <a:latin typeface="Consolas" panose="020B0609020204030204" pitchFamily="49" charset="0"/>
              </a:rPr>
              <a:t>"</a:t>
            </a:r>
            <a:r>
              <a:rPr lang="en-US" sz="1100" dirty="0" err="1">
                <a:solidFill>
                  <a:srgbClr val="005C5F"/>
                </a:solidFill>
                <a:latin typeface="Consolas" panose="020B0609020204030204" pitchFamily="49" charset="0"/>
              </a:rPr>
              <a:t>R_data</a:t>
            </a:r>
            <a:r>
              <a:rPr lang="en-US" sz="1100" dirty="0" smtClean="0">
                <a:solidFill>
                  <a:srgbClr val="005C5F"/>
                </a:solidFill>
                <a:latin typeface="Consolas" panose="020B0609020204030204" pitchFamily="49" charset="0"/>
              </a:rPr>
              <a:t>:"</a:t>
            </a:r>
            <a:r>
              <a:rPr lang="en-US" sz="1100" dirty="0" smtClean="0">
                <a:solidFill>
                  <a:srgbClr val="4E5B61"/>
                </a:solidFill>
                <a:latin typeface="Consolas" panose="020B0609020204030204" pitchFamily="49" charset="0"/>
              </a:rPr>
              <a:t>; </a:t>
            </a:r>
            <a:r>
              <a:rPr lang="en-US" sz="1100" dirty="0" err="1">
                <a:solidFill>
                  <a:srgbClr val="00979D"/>
                </a:solidFill>
                <a:latin typeface="Consolas" panose="020B0609020204030204" pitchFamily="49" charset="0"/>
              </a:rPr>
              <a:t>int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 err="1">
                <a:solidFill>
                  <a:srgbClr val="4E5B61"/>
                </a:solidFill>
                <a:latin typeface="Consolas" panose="020B0609020204030204" pitchFamily="49" charset="0"/>
              </a:rPr>
              <a:t>i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 = </a:t>
            </a:r>
            <a:r>
              <a:rPr lang="en-US" sz="1100" dirty="0">
                <a:solidFill>
                  <a:srgbClr val="005C5F"/>
                </a:solidFill>
                <a:latin typeface="Consolas" panose="020B0609020204030204" pitchFamily="49" charset="0"/>
              </a:rPr>
              <a:t>0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  </a:t>
            </a:r>
            <a:r>
              <a:rPr lang="en-US" sz="1100" dirty="0">
                <a:solidFill>
                  <a:srgbClr val="728E00"/>
                </a:solidFill>
                <a:latin typeface="Consolas" panose="020B0609020204030204" pitchFamily="49" charset="0"/>
              </a:rPr>
              <a:t>while</a:t>
            </a:r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 err="1">
                <a:solidFill>
                  <a:srgbClr val="4E5B61"/>
                </a:solidFill>
                <a:latin typeface="Consolas" panose="020B0609020204030204" pitchFamily="49" charset="0"/>
              </a:rPr>
              <a:t>i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 &lt; </a:t>
            </a:r>
            <a:r>
              <a:rPr lang="en-US" sz="1100" dirty="0" err="1">
                <a:solidFill>
                  <a:srgbClr val="4E5B61"/>
                </a:solidFill>
                <a:latin typeface="Consolas" panose="020B0609020204030204" pitchFamily="49" charset="0"/>
              </a:rPr>
              <a:t>rxSize</a:t>
            </a:r>
            <a:r>
              <a:rPr lang="en-US" sz="1100" dirty="0" smtClean="0">
                <a:solidFill>
                  <a:srgbClr val="434F54"/>
                </a:solidFill>
                <a:latin typeface="Consolas" panose="020B0609020204030204" pitchFamily="49" charset="0"/>
              </a:rPr>
              <a:t>){</a:t>
            </a:r>
            <a:endParaRPr lang="en-US" sz="1100" dirty="0">
              <a:solidFill>
                <a:srgbClr val="4E5B61"/>
              </a:solidFill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    packet += </a:t>
            </a:r>
            <a:r>
              <a:rPr lang="en-US" sz="1100" dirty="0" err="1">
                <a:solidFill>
                  <a:srgbClr val="D35400"/>
                </a:solidFill>
                <a:latin typeface="Consolas" panose="020B0609020204030204" pitchFamily="49" charset="0"/>
              </a:rPr>
              <a:t>rxpacket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[</a:t>
            </a:r>
            <a:r>
              <a:rPr lang="en-US" sz="1100" dirty="0" err="1">
                <a:solidFill>
                  <a:srgbClr val="4E5B61"/>
                </a:solidFill>
                <a:latin typeface="Consolas" panose="020B0609020204030204" pitchFamily="49" charset="0"/>
              </a:rPr>
              <a:t>i</a:t>
            </a:r>
            <a:r>
              <a:rPr lang="en-US" sz="1100" dirty="0" smtClean="0">
                <a:solidFill>
                  <a:srgbClr val="4E5B61"/>
                </a:solidFill>
                <a:latin typeface="Consolas" panose="020B0609020204030204" pitchFamily="49" charset="0"/>
              </a:rPr>
              <a:t>];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  </a:t>
            </a:r>
            <a:r>
              <a:rPr lang="en-US" sz="1100" dirty="0" err="1">
                <a:solidFill>
                  <a:srgbClr val="4E5B61"/>
                </a:solidFill>
                <a:latin typeface="Consolas" panose="020B0609020204030204" pitchFamily="49" charset="0"/>
              </a:rPr>
              <a:t>i</a:t>
            </a:r>
            <a:r>
              <a:rPr lang="en-US" sz="1100" dirty="0" smtClean="0">
                <a:solidFill>
                  <a:srgbClr val="4E5B61"/>
                </a:solidFill>
                <a:latin typeface="Consolas" panose="020B0609020204030204" pitchFamily="49" charset="0"/>
              </a:rPr>
              <a:t>++;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  </a:t>
            </a:r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4E5B61"/>
              </a:solidFill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  </a:t>
            </a:r>
            <a:r>
              <a:rPr lang="en-US" sz="1100" dirty="0" err="1">
                <a:solidFill>
                  <a:srgbClr val="4E5B61"/>
                </a:solidFill>
                <a:latin typeface="Consolas" panose="020B0609020204030204" pitchFamily="49" charset="0"/>
              </a:rPr>
              <a:t>packSize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 = </a:t>
            </a:r>
            <a:r>
              <a:rPr lang="en-US" sz="1100" dirty="0">
                <a:solidFill>
                  <a:srgbClr val="005C5F"/>
                </a:solidFill>
                <a:latin typeface="Consolas" panose="020B0609020204030204" pitchFamily="49" charset="0"/>
              </a:rPr>
              <a:t>"</a:t>
            </a:r>
            <a:r>
              <a:rPr lang="en-US" sz="1100" dirty="0" err="1">
                <a:solidFill>
                  <a:srgbClr val="005C5F"/>
                </a:solidFill>
                <a:latin typeface="Consolas" panose="020B0609020204030204" pitchFamily="49" charset="0"/>
              </a:rPr>
              <a:t>R_Size</a:t>
            </a:r>
            <a:r>
              <a:rPr lang="en-US" sz="1100" dirty="0">
                <a:solidFill>
                  <a:srgbClr val="005C5F"/>
                </a:solidFill>
                <a:latin typeface="Consolas" panose="020B0609020204030204" pitchFamily="49" charset="0"/>
              </a:rPr>
              <a:t>: </a:t>
            </a:r>
            <a:r>
              <a:rPr lang="en-US" sz="1100" dirty="0" smtClean="0">
                <a:solidFill>
                  <a:srgbClr val="005C5F"/>
                </a:solidFill>
                <a:latin typeface="Consolas" panose="020B0609020204030204" pitchFamily="49" charset="0"/>
              </a:rPr>
              <a:t>"</a:t>
            </a:r>
            <a:r>
              <a:rPr lang="en-US" sz="1100" dirty="0" smtClean="0">
                <a:solidFill>
                  <a:srgbClr val="4E5B61"/>
                </a:solidFill>
                <a:latin typeface="Consolas" panose="020B0609020204030204" pitchFamily="49" charset="0"/>
              </a:rPr>
              <a:t>;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  </a:t>
            </a:r>
            <a:r>
              <a:rPr lang="en-US" sz="1100" dirty="0" err="1">
                <a:solidFill>
                  <a:srgbClr val="4E5B61"/>
                </a:solidFill>
                <a:latin typeface="Consolas" panose="020B0609020204030204" pitchFamily="49" charset="0"/>
              </a:rPr>
              <a:t>packSize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 += </a:t>
            </a:r>
            <a:r>
              <a:rPr lang="en-US" sz="1100" dirty="0">
                <a:solidFill>
                  <a:srgbClr val="D35400"/>
                </a:solidFill>
                <a:latin typeface="Consolas" panose="020B0609020204030204" pitchFamily="49" charset="0"/>
              </a:rPr>
              <a:t>String</a:t>
            </a:r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 err="1">
                <a:solidFill>
                  <a:srgbClr val="4E5B61"/>
                </a:solidFill>
                <a:latin typeface="Consolas" panose="020B0609020204030204" pitchFamily="49" charset="0"/>
              </a:rPr>
              <a:t>rxSize,DEC</a:t>
            </a:r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)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  </a:t>
            </a:r>
            <a:r>
              <a:rPr lang="en-US" sz="1100" dirty="0" err="1">
                <a:solidFill>
                  <a:srgbClr val="4E5B61"/>
                </a:solidFill>
                <a:latin typeface="Consolas" panose="020B0609020204030204" pitchFamily="49" charset="0"/>
              </a:rPr>
              <a:t>packSize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 += </a:t>
            </a:r>
            <a:r>
              <a:rPr lang="en-US" sz="1100" dirty="0">
                <a:solidFill>
                  <a:srgbClr val="005C5F"/>
                </a:solidFill>
                <a:latin typeface="Consolas" panose="020B0609020204030204" pitchFamily="49" charset="0"/>
              </a:rPr>
              <a:t>" </a:t>
            </a:r>
            <a:r>
              <a:rPr lang="en-US" sz="1100" dirty="0" err="1">
                <a:solidFill>
                  <a:srgbClr val="005C5F"/>
                </a:solidFill>
                <a:latin typeface="Consolas" panose="020B0609020204030204" pitchFamily="49" charset="0"/>
              </a:rPr>
              <a:t>R_rssi</a:t>
            </a:r>
            <a:r>
              <a:rPr lang="en-US" sz="1100" dirty="0">
                <a:solidFill>
                  <a:srgbClr val="005C5F"/>
                </a:solidFill>
                <a:latin typeface="Consolas" panose="020B0609020204030204" pitchFamily="49" charset="0"/>
              </a:rPr>
              <a:t>: </a:t>
            </a:r>
            <a:r>
              <a:rPr lang="en-US" sz="1100" dirty="0" smtClean="0">
                <a:solidFill>
                  <a:srgbClr val="005C5F"/>
                </a:solidFill>
                <a:latin typeface="Consolas" panose="020B0609020204030204" pitchFamily="49" charset="0"/>
              </a:rPr>
              <a:t>"</a:t>
            </a:r>
            <a:r>
              <a:rPr lang="en-US" sz="1100" dirty="0" smtClean="0">
                <a:solidFill>
                  <a:srgbClr val="4E5B61"/>
                </a:solidFill>
                <a:latin typeface="Consolas" panose="020B0609020204030204" pitchFamily="49" charset="0"/>
              </a:rPr>
              <a:t>;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  </a:t>
            </a:r>
            <a:r>
              <a:rPr lang="en-US" sz="1100" dirty="0" err="1">
                <a:solidFill>
                  <a:srgbClr val="4E5B61"/>
                </a:solidFill>
                <a:latin typeface="Consolas" panose="020B0609020204030204" pitchFamily="49" charset="0"/>
              </a:rPr>
              <a:t>packSize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 += </a:t>
            </a:r>
            <a:r>
              <a:rPr lang="en-US" sz="1100" dirty="0">
                <a:solidFill>
                  <a:srgbClr val="D35400"/>
                </a:solidFill>
                <a:latin typeface="Consolas" panose="020B0609020204030204" pitchFamily="49" charset="0"/>
              </a:rPr>
              <a:t>String</a:t>
            </a:r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 err="1">
                <a:solidFill>
                  <a:srgbClr val="4E5B61"/>
                </a:solidFill>
                <a:latin typeface="Consolas" panose="020B0609020204030204" pitchFamily="49" charset="0"/>
              </a:rPr>
              <a:t>Rssi,DEC</a:t>
            </a:r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)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  </a:t>
            </a:r>
            <a:r>
              <a:rPr lang="en-US" sz="1100" dirty="0" err="1">
                <a:solidFill>
                  <a:srgbClr val="4E5B61"/>
                </a:solidFill>
                <a:latin typeface="Consolas" panose="020B0609020204030204" pitchFamily="49" charset="0"/>
              </a:rPr>
              <a:t>send_num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 = </a:t>
            </a:r>
            <a:r>
              <a:rPr lang="en-US" sz="1100" dirty="0">
                <a:solidFill>
                  <a:srgbClr val="005C5F"/>
                </a:solidFill>
                <a:latin typeface="Consolas" panose="020B0609020204030204" pitchFamily="49" charset="0"/>
              </a:rPr>
              <a:t>"send </a:t>
            </a:r>
            <a:r>
              <a:rPr lang="en-US" sz="1100" dirty="0" err="1">
                <a:solidFill>
                  <a:srgbClr val="005C5F"/>
                </a:solidFill>
                <a:latin typeface="Consolas" panose="020B0609020204030204" pitchFamily="49" charset="0"/>
              </a:rPr>
              <a:t>num</a:t>
            </a:r>
            <a:r>
              <a:rPr lang="en-US" sz="1100" dirty="0">
                <a:solidFill>
                  <a:srgbClr val="005C5F"/>
                </a:solidFill>
                <a:latin typeface="Consolas" panose="020B0609020204030204" pitchFamily="49" charset="0"/>
              </a:rPr>
              <a:t>: </a:t>
            </a:r>
            <a:r>
              <a:rPr lang="en-US" sz="1100" dirty="0" smtClean="0">
                <a:solidFill>
                  <a:srgbClr val="005C5F"/>
                </a:solidFill>
                <a:latin typeface="Consolas" panose="020B0609020204030204" pitchFamily="49" charset="0"/>
              </a:rPr>
              <a:t>"</a:t>
            </a:r>
            <a:r>
              <a:rPr lang="en-US" sz="1100" dirty="0" smtClean="0">
                <a:solidFill>
                  <a:srgbClr val="4E5B61"/>
                </a:solidFill>
                <a:latin typeface="Consolas" panose="020B0609020204030204" pitchFamily="49" charset="0"/>
              </a:rPr>
              <a:t>;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  </a:t>
            </a:r>
            <a:r>
              <a:rPr lang="en-US" sz="1100" dirty="0" err="1">
                <a:solidFill>
                  <a:srgbClr val="4E5B61"/>
                </a:solidFill>
                <a:latin typeface="Consolas" panose="020B0609020204030204" pitchFamily="49" charset="0"/>
              </a:rPr>
              <a:t>send_num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 += </a:t>
            </a:r>
            <a:r>
              <a:rPr lang="en-US" sz="1100" dirty="0">
                <a:solidFill>
                  <a:srgbClr val="D35400"/>
                </a:solidFill>
                <a:latin typeface="Consolas" panose="020B0609020204030204" pitchFamily="49" charset="0"/>
              </a:rPr>
              <a:t>String</a:t>
            </a:r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 err="1">
                <a:solidFill>
                  <a:srgbClr val="4E5B61"/>
                </a:solidFill>
                <a:latin typeface="Consolas" panose="020B0609020204030204" pitchFamily="49" charset="0"/>
              </a:rPr>
              <a:t>txNumber,DEC</a:t>
            </a:r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)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  </a:t>
            </a:r>
            <a:r>
              <a:rPr lang="en-US" sz="1100" dirty="0" err="1">
                <a:solidFill>
                  <a:srgbClr val="D35400"/>
                </a:solidFill>
                <a:latin typeface="Consolas" panose="020B0609020204030204" pitchFamily="49" charset="0"/>
              </a:rPr>
              <a:t>factory_display</a:t>
            </a:r>
            <a:r>
              <a:rPr lang="en-US" sz="1100" dirty="0" err="1">
                <a:solidFill>
                  <a:srgbClr val="4E5B61"/>
                </a:solidFill>
                <a:latin typeface="Consolas" panose="020B0609020204030204" pitchFamily="49" charset="0"/>
              </a:rPr>
              <a:t>.</a:t>
            </a:r>
            <a:r>
              <a:rPr lang="en-US" sz="1100" dirty="0" err="1">
                <a:solidFill>
                  <a:srgbClr val="D35400"/>
                </a:solidFill>
                <a:latin typeface="Consolas" panose="020B0609020204030204" pitchFamily="49" charset="0"/>
              </a:rPr>
              <a:t>drawString</a:t>
            </a:r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>
                <a:solidFill>
                  <a:srgbClr val="005C5F"/>
                </a:solidFill>
                <a:latin typeface="Consolas" panose="020B0609020204030204" pitchFamily="49" charset="0"/>
              </a:rPr>
              <a:t>0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, </a:t>
            </a:r>
            <a:r>
              <a:rPr lang="en-US" sz="1100" dirty="0">
                <a:solidFill>
                  <a:srgbClr val="005C5F"/>
                </a:solidFill>
                <a:latin typeface="Consolas" panose="020B0609020204030204" pitchFamily="49" charset="0"/>
              </a:rPr>
              <a:t>0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, </a:t>
            </a:r>
            <a:r>
              <a:rPr lang="en-US" sz="1100" dirty="0" err="1">
                <a:solidFill>
                  <a:srgbClr val="4E5B61"/>
                </a:solidFill>
                <a:latin typeface="Consolas" panose="020B0609020204030204" pitchFamily="49" charset="0"/>
              </a:rPr>
              <a:t>show_lora</a:t>
            </a:r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)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  </a:t>
            </a:r>
            <a:r>
              <a:rPr lang="en-US" sz="1100" dirty="0" err="1">
                <a:solidFill>
                  <a:srgbClr val="D35400"/>
                </a:solidFill>
                <a:latin typeface="Consolas" panose="020B0609020204030204" pitchFamily="49" charset="0"/>
              </a:rPr>
              <a:t>factory_display</a:t>
            </a:r>
            <a:r>
              <a:rPr lang="en-US" sz="1100" dirty="0" err="1">
                <a:solidFill>
                  <a:srgbClr val="4E5B61"/>
                </a:solidFill>
                <a:latin typeface="Consolas" panose="020B0609020204030204" pitchFamily="49" charset="0"/>
              </a:rPr>
              <a:t>.</a:t>
            </a:r>
            <a:r>
              <a:rPr lang="en-US" sz="1100" dirty="0" err="1">
                <a:solidFill>
                  <a:srgbClr val="D35400"/>
                </a:solidFill>
                <a:latin typeface="Consolas" panose="020B0609020204030204" pitchFamily="49" charset="0"/>
              </a:rPr>
              <a:t>drawString</a:t>
            </a:r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>
                <a:solidFill>
                  <a:srgbClr val="005C5F"/>
                </a:solidFill>
                <a:latin typeface="Consolas" panose="020B0609020204030204" pitchFamily="49" charset="0"/>
              </a:rPr>
              <a:t>0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, </a:t>
            </a:r>
            <a:r>
              <a:rPr lang="en-US" sz="1100" dirty="0">
                <a:solidFill>
                  <a:srgbClr val="005C5F"/>
                </a:solidFill>
                <a:latin typeface="Consolas" panose="020B0609020204030204" pitchFamily="49" charset="0"/>
              </a:rPr>
              <a:t>10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, packet</a:t>
            </a:r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)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  </a:t>
            </a:r>
            <a:r>
              <a:rPr lang="en-US" sz="1100" dirty="0" err="1">
                <a:solidFill>
                  <a:srgbClr val="D35400"/>
                </a:solidFill>
                <a:latin typeface="Consolas" panose="020B0609020204030204" pitchFamily="49" charset="0"/>
              </a:rPr>
              <a:t>factory_display</a:t>
            </a:r>
            <a:r>
              <a:rPr lang="en-US" sz="1100" dirty="0" err="1">
                <a:solidFill>
                  <a:srgbClr val="4E5B61"/>
                </a:solidFill>
                <a:latin typeface="Consolas" panose="020B0609020204030204" pitchFamily="49" charset="0"/>
              </a:rPr>
              <a:t>.</a:t>
            </a:r>
            <a:r>
              <a:rPr lang="en-US" sz="1100" dirty="0" err="1">
                <a:solidFill>
                  <a:srgbClr val="D35400"/>
                </a:solidFill>
                <a:latin typeface="Consolas" panose="020B0609020204030204" pitchFamily="49" charset="0"/>
              </a:rPr>
              <a:t>drawString</a:t>
            </a:r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>
                <a:solidFill>
                  <a:srgbClr val="005C5F"/>
                </a:solidFill>
                <a:latin typeface="Consolas" panose="020B0609020204030204" pitchFamily="49" charset="0"/>
              </a:rPr>
              <a:t>0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, </a:t>
            </a:r>
            <a:r>
              <a:rPr lang="en-US" sz="1100" dirty="0">
                <a:solidFill>
                  <a:srgbClr val="005C5F"/>
                </a:solidFill>
                <a:latin typeface="Consolas" panose="020B0609020204030204" pitchFamily="49" charset="0"/>
              </a:rPr>
              <a:t>20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, </a:t>
            </a:r>
            <a:r>
              <a:rPr lang="en-US" sz="1100" dirty="0" err="1">
                <a:solidFill>
                  <a:srgbClr val="4E5B61"/>
                </a:solidFill>
                <a:latin typeface="Consolas" panose="020B0609020204030204" pitchFamily="49" charset="0"/>
              </a:rPr>
              <a:t>packSize</a:t>
            </a:r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)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  </a:t>
            </a:r>
            <a:r>
              <a:rPr lang="en-US" sz="1100" dirty="0" err="1">
                <a:solidFill>
                  <a:srgbClr val="D35400"/>
                </a:solidFill>
                <a:latin typeface="Consolas" panose="020B0609020204030204" pitchFamily="49" charset="0"/>
              </a:rPr>
              <a:t>factory_display</a:t>
            </a:r>
            <a:r>
              <a:rPr lang="en-US" sz="1100" dirty="0" err="1">
                <a:solidFill>
                  <a:srgbClr val="4E5B61"/>
                </a:solidFill>
                <a:latin typeface="Consolas" panose="020B0609020204030204" pitchFamily="49" charset="0"/>
              </a:rPr>
              <a:t>.</a:t>
            </a:r>
            <a:r>
              <a:rPr lang="en-US" sz="1100" dirty="0" err="1">
                <a:solidFill>
                  <a:srgbClr val="D35400"/>
                </a:solidFill>
                <a:latin typeface="Consolas" panose="020B0609020204030204" pitchFamily="49" charset="0"/>
              </a:rPr>
              <a:t>drawString</a:t>
            </a:r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>
                <a:solidFill>
                  <a:srgbClr val="005C5F"/>
                </a:solidFill>
                <a:latin typeface="Consolas" panose="020B0609020204030204" pitchFamily="49" charset="0"/>
              </a:rPr>
              <a:t>0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, </a:t>
            </a:r>
            <a:r>
              <a:rPr lang="en-US" sz="1100" dirty="0">
                <a:solidFill>
                  <a:srgbClr val="005C5F"/>
                </a:solidFill>
                <a:latin typeface="Consolas" panose="020B0609020204030204" pitchFamily="49" charset="0"/>
              </a:rPr>
              <a:t>50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, </a:t>
            </a:r>
            <a:r>
              <a:rPr lang="en-US" sz="1100" dirty="0" err="1">
                <a:solidFill>
                  <a:srgbClr val="4E5B61"/>
                </a:solidFill>
                <a:latin typeface="Consolas" panose="020B0609020204030204" pitchFamily="49" charset="0"/>
              </a:rPr>
              <a:t>send_num</a:t>
            </a:r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)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  </a:t>
            </a:r>
            <a:r>
              <a:rPr lang="en-US" sz="1100" dirty="0" err="1">
                <a:solidFill>
                  <a:srgbClr val="D35400"/>
                </a:solidFill>
                <a:latin typeface="Consolas" panose="020B0609020204030204" pitchFamily="49" charset="0"/>
              </a:rPr>
              <a:t>factory_display</a:t>
            </a:r>
            <a:r>
              <a:rPr lang="en-US" sz="1100" dirty="0" err="1">
                <a:solidFill>
                  <a:srgbClr val="4E5B61"/>
                </a:solidFill>
                <a:latin typeface="Consolas" panose="020B0609020204030204" pitchFamily="49" charset="0"/>
              </a:rPr>
              <a:t>.</a:t>
            </a:r>
            <a:r>
              <a:rPr lang="en-US" sz="1100" dirty="0" err="1">
                <a:solidFill>
                  <a:srgbClr val="D35400"/>
                </a:solidFill>
                <a:latin typeface="Consolas" panose="020B0609020204030204" pitchFamily="49" charset="0"/>
              </a:rPr>
              <a:t>display</a:t>
            </a:r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()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  </a:t>
            </a:r>
            <a:r>
              <a:rPr lang="en-US" sz="1100" dirty="0">
                <a:solidFill>
                  <a:srgbClr val="D35400"/>
                </a:solidFill>
                <a:latin typeface="Consolas" panose="020B0609020204030204" pitchFamily="49" charset="0"/>
              </a:rPr>
              <a:t>delay</a:t>
            </a:r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>
                <a:solidFill>
                  <a:srgbClr val="005C5F"/>
                </a:solidFill>
                <a:latin typeface="Consolas" panose="020B0609020204030204" pitchFamily="49" charset="0"/>
              </a:rPr>
              <a:t>10</a:t>
            </a:r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)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  </a:t>
            </a:r>
            <a:r>
              <a:rPr lang="en-US" sz="1100" dirty="0" err="1">
                <a:solidFill>
                  <a:srgbClr val="D35400"/>
                </a:solidFill>
                <a:latin typeface="Consolas" panose="020B0609020204030204" pitchFamily="49" charset="0"/>
              </a:rPr>
              <a:t>factory_display</a:t>
            </a:r>
            <a:r>
              <a:rPr lang="en-US" sz="1100" dirty="0" err="1">
                <a:solidFill>
                  <a:srgbClr val="4E5B61"/>
                </a:solidFill>
                <a:latin typeface="Consolas" panose="020B0609020204030204" pitchFamily="49" charset="0"/>
              </a:rPr>
              <a:t>.</a:t>
            </a:r>
            <a:r>
              <a:rPr lang="en-US" sz="1100" dirty="0" err="1">
                <a:solidFill>
                  <a:srgbClr val="D35400"/>
                </a:solidFill>
                <a:latin typeface="Consolas" panose="020B0609020204030204" pitchFamily="49" charset="0"/>
              </a:rPr>
              <a:t>clear</a:t>
            </a:r>
            <a:r>
              <a:rPr lang="en-US" sz="1100" dirty="0" smtClean="0">
                <a:solidFill>
                  <a:srgbClr val="434F54"/>
                </a:solidFill>
                <a:latin typeface="Consolas" panose="020B0609020204030204" pitchFamily="49" charset="0"/>
              </a:rPr>
              <a:t>()</a:t>
            </a:r>
            <a:r>
              <a:rPr lang="en-US" sz="1100" dirty="0" smtClean="0">
                <a:solidFill>
                  <a:srgbClr val="4E5B61"/>
                </a:solidFill>
                <a:latin typeface="Consolas" panose="020B0609020204030204" pitchFamily="49" charset="0"/>
              </a:rPr>
              <a:t>;</a:t>
            </a:r>
            <a:r>
              <a:rPr lang="en-US" sz="1100" dirty="0" smtClean="0">
                <a:solidFill>
                  <a:srgbClr val="434F54"/>
                </a:solidFill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4E5B61"/>
              </a:solidFill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728E00"/>
                </a:solidFill>
                <a:latin typeface="Consolas" panose="020B0609020204030204" pitchFamily="49" charset="0"/>
              </a:rPr>
              <a:t>switch</a:t>
            </a:r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state</a:t>
            </a:r>
            <a:r>
              <a:rPr lang="en-US" sz="1100" dirty="0" smtClean="0">
                <a:solidFill>
                  <a:srgbClr val="434F54"/>
                </a:solidFill>
                <a:latin typeface="Consolas" panose="020B0609020204030204" pitchFamily="49" charset="0"/>
              </a:rPr>
              <a:t>)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  </a:t>
            </a:r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{</a:t>
            </a:r>
            <a:endParaRPr lang="en-US" sz="1100" dirty="0">
              <a:solidFill>
                <a:srgbClr val="4E5B61"/>
              </a:solidFill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    </a:t>
            </a:r>
            <a:r>
              <a:rPr lang="en-US" sz="1100" dirty="0">
                <a:solidFill>
                  <a:srgbClr val="728E00"/>
                </a:solidFill>
                <a:latin typeface="Consolas" panose="020B0609020204030204" pitchFamily="49" charset="0"/>
              </a:rPr>
              <a:t>case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 STATE_TX</a:t>
            </a:r>
            <a:r>
              <a:rPr lang="en-US" sz="1100" dirty="0" smtClean="0">
                <a:solidFill>
                  <a:srgbClr val="4E5B61"/>
                </a:solidFill>
                <a:latin typeface="Consolas" panose="020B0609020204030204" pitchFamily="49" charset="0"/>
              </a:rPr>
              <a:t>: </a:t>
            </a:r>
            <a:r>
              <a:rPr lang="en-US" sz="1100" dirty="0">
                <a:solidFill>
                  <a:srgbClr val="D35400"/>
                </a:solidFill>
                <a:latin typeface="Consolas" panose="020B0609020204030204" pitchFamily="49" charset="0"/>
              </a:rPr>
              <a:t>delay</a:t>
            </a:r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>
                <a:solidFill>
                  <a:srgbClr val="005C5F"/>
                </a:solidFill>
                <a:latin typeface="Consolas" panose="020B0609020204030204" pitchFamily="49" charset="0"/>
              </a:rPr>
              <a:t>1000</a:t>
            </a:r>
            <a:r>
              <a:rPr lang="en-US" sz="1100" dirty="0" smtClean="0">
                <a:solidFill>
                  <a:srgbClr val="434F54"/>
                </a:solidFill>
                <a:latin typeface="Consolas" panose="020B0609020204030204" pitchFamily="49" charset="0"/>
              </a:rPr>
              <a:t>)</a:t>
            </a:r>
            <a:r>
              <a:rPr lang="en-US" sz="1100" dirty="0" smtClean="0">
                <a:solidFill>
                  <a:srgbClr val="4E5B61"/>
                </a:solidFill>
                <a:latin typeface="Consolas" panose="020B0609020204030204" pitchFamily="49" charset="0"/>
              </a:rPr>
              <a:t>; 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  </a:t>
            </a:r>
            <a:r>
              <a:rPr lang="en-US" sz="1100" dirty="0" err="1">
                <a:solidFill>
                  <a:srgbClr val="4E5B61"/>
                </a:solidFill>
                <a:latin typeface="Consolas" panose="020B0609020204030204" pitchFamily="49" charset="0"/>
              </a:rPr>
              <a:t>txNumber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++;</a:t>
            </a:r>
          </a:p>
          <a:p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      </a:t>
            </a:r>
            <a:r>
              <a:rPr lang="en-US" sz="1100" dirty="0" err="1">
                <a:solidFill>
                  <a:srgbClr val="D35400"/>
                </a:solidFill>
                <a:latin typeface="Consolas" panose="020B0609020204030204" pitchFamily="49" charset="0"/>
              </a:rPr>
              <a:t>sprintf</a:t>
            </a:r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 err="1">
                <a:solidFill>
                  <a:srgbClr val="4E5B61"/>
                </a:solidFill>
                <a:latin typeface="Consolas" panose="020B0609020204030204" pitchFamily="49" charset="0"/>
              </a:rPr>
              <a:t>txpacket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,</a:t>
            </a:r>
            <a:r>
              <a:rPr lang="en-US" sz="1100" dirty="0">
                <a:solidFill>
                  <a:srgbClr val="005C5F"/>
                </a:solidFill>
                <a:latin typeface="Consolas" panose="020B0609020204030204" pitchFamily="49" charset="0"/>
              </a:rPr>
              <a:t>"hello %</a:t>
            </a:r>
            <a:r>
              <a:rPr lang="en-US" sz="1100" dirty="0" err="1">
                <a:solidFill>
                  <a:srgbClr val="005C5F"/>
                </a:solidFill>
                <a:latin typeface="Consolas" panose="020B0609020204030204" pitchFamily="49" charset="0"/>
              </a:rPr>
              <a:t>d,Rssi</a:t>
            </a:r>
            <a:r>
              <a:rPr lang="en-US" sz="1100" dirty="0">
                <a:solidFill>
                  <a:srgbClr val="005C5F"/>
                </a:solidFill>
                <a:latin typeface="Consolas" panose="020B0609020204030204" pitchFamily="49" charset="0"/>
              </a:rPr>
              <a:t>:%d"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,</a:t>
            </a:r>
            <a:r>
              <a:rPr lang="en-US" sz="1100" dirty="0" err="1">
                <a:solidFill>
                  <a:srgbClr val="4E5B61"/>
                </a:solidFill>
                <a:latin typeface="Consolas" panose="020B0609020204030204" pitchFamily="49" charset="0"/>
              </a:rPr>
              <a:t>txNumber,Rssi</a:t>
            </a:r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)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      </a:t>
            </a:r>
            <a:r>
              <a:rPr lang="en-US" sz="1100" dirty="0" err="1">
                <a:solidFill>
                  <a:srgbClr val="D35400"/>
                </a:solidFill>
                <a:latin typeface="Consolas" panose="020B0609020204030204" pitchFamily="49" charset="0"/>
              </a:rPr>
              <a:t>Radio</a:t>
            </a:r>
            <a:r>
              <a:rPr lang="en-US" sz="1100" dirty="0" err="1">
                <a:solidFill>
                  <a:srgbClr val="4E5B61"/>
                </a:solidFill>
                <a:latin typeface="Consolas" panose="020B0609020204030204" pitchFamily="49" charset="0"/>
              </a:rPr>
              <a:t>.</a:t>
            </a:r>
            <a:r>
              <a:rPr lang="en-US" sz="1100" dirty="0" err="1">
                <a:solidFill>
                  <a:srgbClr val="D35400"/>
                </a:solidFill>
                <a:latin typeface="Consolas" panose="020B0609020204030204" pitchFamily="49" charset="0"/>
              </a:rPr>
              <a:t>Send</a:t>
            </a:r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>
                <a:solidFill>
                  <a:srgbClr val="00979D"/>
                </a:solidFill>
                <a:latin typeface="Consolas" panose="020B0609020204030204" pitchFamily="49" charset="0"/>
              </a:rPr>
              <a:t>uint8_t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 *</a:t>
            </a:r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)</a:t>
            </a:r>
            <a:r>
              <a:rPr lang="en-US" sz="1100" dirty="0" err="1">
                <a:solidFill>
                  <a:srgbClr val="4E5B61"/>
                </a:solidFill>
                <a:latin typeface="Consolas" panose="020B0609020204030204" pitchFamily="49" charset="0"/>
              </a:rPr>
              <a:t>txpacket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, </a:t>
            </a:r>
            <a:r>
              <a:rPr lang="en-US" sz="1100" dirty="0" err="1">
                <a:solidFill>
                  <a:srgbClr val="D35400"/>
                </a:solidFill>
                <a:latin typeface="Consolas" panose="020B0609020204030204" pitchFamily="49" charset="0"/>
              </a:rPr>
              <a:t>strlen</a:t>
            </a:r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 err="1">
                <a:solidFill>
                  <a:srgbClr val="4E5B61"/>
                </a:solidFill>
                <a:latin typeface="Consolas" panose="020B0609020204030204" pitchFamily="49" charset="0"/>
              </a:rPr>
              <a:t>txpacket</a:t>
            </a:r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)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)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      state=LOWPOWER</a:t>
            </a:r>
            <a:r>
              <a:rPr lang="en-US" sz="1100" dirty="0" smtClean="0">
                <a:solidFill>
                  <a:srgbClr val="4E5B61"/>
                </a:solidFill>
                <a:latin typeface="Consolas" panose="020B0609020204030204" pitchFamily="49" charset="0"/>
              </a:rPr>
              <a:t>; 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  </a:t>
            </a:r>
            <a:r>
              <a:rPr lang="en-US" sz="1100" dirty="0">
                <a:solidFill>
                  <a:srgbClr val="728E00"/>
                </a:solidFill>
                <a:latin typeface="Consolas" panose="020B0609020204030204" pitchFamily="49" charset="0"/>
              </a:rPr>
              <a:t>break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    </a:t>
            </a:r>
            <a:r>
              <a:rPr lang="en-US" sz="1100" dirty="0">
                <a:solidFill>
                  <a:srgbClr val="728E00"/>
                </a:solidFill>
                <a:latin typeface="Consolas" panose="020B0609020204030204" pitchFamily="49" charset="0"/>
              </a:rPr>
              <a:t>case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 STATE_RX</a:t>
            </a:r>
            <a:r>
              <a:rPr lang="en-US" sz="1100" dirty="0" smtClean="0">
                <a:solidFill>
                  <a:srgbClr val="4E5B61"/>
                </a:solidFill>
                <a:latin typeface="Consolas" panose="020B0609020204030204" pitchFamily="49" charset="0"/>
              </a:rPr>
              <a:t>: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  </a:t>
            </a:r>
            <a:r>
              <a:rPr lang="en-US" sz="1100" dirty="0" err="1">
                <a:solidFill>
                  <a:srgbClr val="D35400"/>
                </a:solidFill>
                <a:latin typeface="Consolas" panose="020B0609020204030204" pitchFamily="49" charset="0"/>
              </a:rPr>
              <a:t>Radio</a:t>
            </a:r>
            <a:r>
              <a:rPr lang="en-US" sz="1100" dirty="0" err="1">
                <a:solidFill>
                  <a:srgbClr val="4E5B61"/>
                </a:solidFill>
                <a:latin typeface="Consolas" panose="020B0609020204030204" pitchFamily="49" charset="0"/>
              </a:rPr>
              <a:t>.</a:t>
            </a:r>
            <a:r>
              <a:rPr lang="en-US" sz="1100" dirty="0" err="1">
                <a:solidFill>
                  <a:srgbClr val="D35400"/>
                </a:solidFill>
                <a:latin typeface="Consolas" panose="020B0609020204030204" pitchFamily="49" charset="0"/>
              </a:rPr>
              <a:t>Rx</a:t>
            </a:r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005C5F"/>
                </a:solidFill>
                <a:latin typeface="Consolas" panose="020B0609020204030204" pitchFamily="49" charset="0"/>
              </a:rPr>
              <a:t>0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 smtClean="0">
                <a:solidFill>
                  <a:srgbClr val="434F54"/>
                </a:solidFill>
                <a:latin typeface="Consolas" panose="020B0609020204030204" pitchFamily="49" charset="0"/>
              </a:rPr>
              <a:t>)</a:t>
            </a:r>
            <a:r>
              <a:rPr lang="en-US" sz="1100" dirty="0" smtClean="0">
                <a:solidFill>
                  <a:srgbClr val="4E5B61"/>
                </a:solidFill>
                <a:latin typeface="Consolas" panose="020B0609020204030204" pitchFamily="49" charset="0"/>
              </a:rPr>
              <a:t>;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    state=LOWPOWER</a:t>
            </a:r>
            <a:r>
              <a:rPr lang="en-US" sz="1100" dirty="0" smtClean="0">
                <a:solidFill>
                  <a:srgbClr val="4E5B61"/>
                </a:solidFill>
                <a:latin typeface="Consolas" panose="020B0609020204030204" pitchFamily="49" charset="0"/>
              </a:rPr>
              <a:t>;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  </a:t>
            </a:r>
            <a:r>
              <a:rPr lang="en-US" sz="1100" dirty="0">
                <a:solidFill>
                  <a:srgbClr val="728E00"/>
                </a:solidFill>
                <a:latin typeface="Consolas" panose="020B0609020204030204" pitchFamily="49" charset="0"/>
              </a:rPr>
              <a:t>break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    </a:t>
            </a:r>
            <a:r>
              <a:rPr lang="en-US" sz="1100" dirty="0">
                <a:solidFill>
                  <a:srgbClr val="728E00"/>
                </a:solidFill>
                <a:latin typeface="Consolas" panose="020B0609020204030204" pitchFamily="49" charset="0"/>
              </a:rPr>
              <a:t>case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 LOWPOWER</a:t>
            </a:r>
            <a:r>
              <a:rPr lang="en-US" sz="1100" dirty="0" smtClean="0">
                <a:solidFill>
                  <a:srgbClr val="4E5B61"/>
                </a:solidFill>
                <a:latin typeface="Consolas" panose="020B0609020204030204" pitchFamily="49" charset="0"/>
              </a:rPr>
              <a:t>: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    </a:t>
            </a:r>
            <a:r>
              <a:rPr lang="en-US" sz="1100" dirty="0" err="1">
                <a:solidFill>
                  <a:srgbClr val="D35400"/>
                </a:solidFill>
                <a:latin typeface="Consolas" panose="020B0609020204030204" pitchFamily="49" charset="0"/>
              </a:rPr>
              <a:t>Radio</a:t>
            </a:r>
            <a:r>
              <a:rPr lang="en-US" sz="1100" dirty="0" err="1">
                <a:solidFill>
                  <a:srgbClr val="4E5B61"/>
                </a:solidFill>
                <a:latin typeface="Consolas" panose="020B0609020204030204" pitchFamily="49" charset="0"/>
              </a:rPr>
              <a:t>.</a:t>
            </a:r>
            <a:r>
              <a:rPr lang="en-US" sz="1100" dirty="0" err="1">
                <a:solidFill>
                  <a:srgbClr val="D35400"/>
                </a:solidFill>
                <a:latin typeface="Consolas" panose="020B0609020204030204" pitchFamily="49" charset="0"/>
              </a:rPr>
              <a:t>IrqProcess</a:t>
            </a:r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 smtClean="0">
                <a:solidFill>
                  <a:srgbClr val="434F54"/>
                </a:solidFill>
                <a:latin typeface="Consolas" panose="020B0609020204030204" pitchFamily="49" charset="0"/>
              </a:rPr>
              <a:t>)</a:t>
            </a:r>
            <a:r>
              <a:rPr lang="en-US" sz="1100" dirty="0" smtClean="0">
                <a:solidFill>
                  <a:srgbClr val="4E5B61"/>
                </a:solidFill>
                <a:latin typeface="Consolas" panose="020B0609020204030204" pitchFamily="49" charset="0"/>
              </a:rPr>
              <a:t>;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  </a:t>
            </a:r>
            <a:r>
              <a:rPr lang="en-US" sz="1100" dirty="0">
                <a:solidFill>
                  <a:srgbClr val="728E00"/>
                </a:solidFill>
                <a:latin typeface="Consolas" panose="020B0609020204030204" pitchFamily="49" charset="0"/>
              </a:rPr>
              <a:t>break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    </a:t>
            </a:r>
            <a:r>
              <a:rPr lang="en-US" sz="1100" dirty="0">
                <a:solidFill>
                  <a:srgbClr val="728E00"/>
                </a:solidFill>
                <a:latin typeface="Consolas" panose="020B0609020204030204" pitchFamily="49" charset="0"/>
              </a:rPr>
              <a:t>default</a:t>
            </a:r>
            <a:r>
              <a:rPr lang="en-US" sz="1100" dirty="0" smtClean="0">
                <a:solidFill>
                  <a:srgbClr val="4E5B61"/>
                </a:solidFill>
                <a:latin typeface="Consolas" panose="020B0609020204030204" pitchFamily="49" charset="0"/>
              </a:rPr>
              <a:t>: </a:t>
            </a:r>
            <a:r>
              <a:rPr lang="en-US" sz="1100" dirty="0">
                <a:solidFill>
                  <a:srgbClr val="728E00"/>
                </a:solidFill>
                <a:latin typeface="Consolas" panose="020B0609020204030204" pitchFamily="49" charset="0"/>
              </a:rPr>
              <a:t>break</a:t>
            </a:r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100" dirty="0">
                <a:solidFill>
                  <a:srgbClr val="4E5B61"/>
                </a:solidFill>
                <a:latin typeface="Consolas" panose="020B0609020204030204" pitchFamily="49" charset="0"/>
              </a:rPr>
              <a:t>  </a:t>
            </a:r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4E5B61"/>
              </a:solidFill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434F54"/>
                </a:solidFill>
                <a:latin typeface="Consolas" panose="020B0609020204030204" pitchFamily="49" charset="0"/>
              </a:rPr>
              <a:t>}</a:t>
            </a:r>
            <a:endParaRPr lang="en-US" sz="1100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09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1357313" y="2571750"/>
            <a:ext cx="61436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pPr algn="ctr"/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</a:t>
            </a:r>
            <a:b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</a:t>
            </a:r>
          </a:p>
        </p:txBody>
      </p:sp>
    </p:spTree>
    <p:extLst>
      <p:ext uri="{BB962C8B-B14F-4D97-AF65-F5344CB8AC3E}">
        <p14:creationId xmlns:p14="http://schemas.microsoft.com/office/powerpoint/2010/main" val="258731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그룹 13"/>
          <p:cNvGrpSpPr>
            <a:grpSpLocks/>
          </p:cNvGrpSpPr>
          <p:nvPr/>
        </p:nvGrpSpPr>
        <p:grpSpPr bwMode="auto">
          <a:xfrm>
            <a:off x="0" y="260350"/>
            <a:ext cx="9064937" cy="6264275"/>
            <a:chOff x="107506" y="260865"/>
            <a:chExt cx="9065846" cy="6264590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1115669" y="6525455"/>
              <a:ext cx="70571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8BB916B2-89EA-496D-8231-E5C4523A5560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656" y="148126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Contents</a:t>
            </a:r>
            <a:endParaRPr lang="ko-KR" altLang="en-US" sz="2000" b="1" dirty="0">
              <a:latin typeface="Times New Roman" panose="02020603050405020304" pitchFamily="18" charset="0"/>
              <a:ea typeface="바탕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388" y="690564"/>
            <a:ext cx="698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Block diagram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Hardware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 of </a:t>
            </a: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Code and code description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604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pPr>
                <a:defRPr/>
              </a:pPr>
              <a:t>3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diagram</a:t>
            </a:r>
            <a:endParaRPr lang="en-US" altLang="ko-KR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직선 연결선 16"/>
          <p:cNvCxnSpPr/>
          <p:nvPr/>
        </p:nvCxnSpPr>
        <p:spPr bwMode="auto">
          <a:xfrm>
            <a:off x="287338" y="260350"/>
            <a:ext cx="0" cy="4537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17"/>
          <p:cNvCxnSpPr/>
          <p:nvPr/>
        </p:nvCxnSpPr>
        <p:spPr bwMode="auto">
          <a:xfrm>
            <a:off x="360363" y="404813"/>
            <a:ext cx="0" cy="2124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61439" y="5487546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Block diagram of ESP32S3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Support for WiFi LoRa 32 V3 (ESP32-S3 / SX1262) - Boards - OpenMQTTGate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4823" y="982992"/>
            <a:ext cx="3666473" cy="3666473"/>
          </a:xfrm>
          <a:prstGeom prst="rect">
            <a:avLst/>
          </a:prstGeom>
        </p:spPr>
      </p:pic>
      <p:pic>
        <p:nvPicPr>
          <p:cNvPr id="1028" name="Picture 4" descr="ESP32 functional block diagram. | Download Scientific Diagr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411" y="788683"/>
            <a:ext cx="4529346" cy="458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own Arrow 8"/>
          <p:cNvSpPr/>
          <p:nvPr/>
        </p:nvSpPr>
        <p:spPr>
          <a:xfrm rot="4858488">
            <a:off x="3072484" y="1879587"/>
            <a:ext cx="208363" cy="129859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9500" y="4514507"/>
            <a:ext cx="1719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ESP32 V3 board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128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33"/>
    </mc:Choice>
    <mc:Fallback xmlns="">
      <p:transition spd="slow" advTm="37933"/>
    </mc:Fallback>
  </mc:AlternateContent>
  <p:timing>
    <p:tnLst>
      <p:par>
        <p:cTn id="1" dur="indefinite" restart="never" nodeType="tmRoot"/>
      </p:par>
    </p:tn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pPr>
                <a:defRPr/>
              </a:pPr>
              <a:t>4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Hardware</a:t>
            </a:r>
            <a:endParaRPr lang="en-US" altLang="ko-KR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직선 연결선 16"/>
          <p:cNvCxnSpPr/>
          <p:nvPr/>
        </p:nvCxnSpPr>
        <p:spPr bwMode="auto">
          <a:xfrm>
            <a:off x="287338" y="260350"/>
            <a:ext cx="0" cy="4537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17"/>
          <p:cNvCxnSpPr/>
          <p:nvPr/>
        </p:nvCxnSpPr>
        <p:spPr bwMode="auto">
          <a:xfrm>
            <a:off x="360363" y="404813"/>
            <a:ext cx="0" cy="2124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12197" y="4555366"/>
            <a:ext cx="323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Description of ESP32 v3 board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Support for WiFi LoRa 32 V3 (ESP32-S3 / SX1262) - Boards - OpenMQTTGate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Down Arrow 8"/>
          <p:cNvSpPr/>
          <p:nvPr/>
        </p:nvSpPr>
        <p:spPr>
          <a:xfrm rot="4858488">
            <a:off x="3191157" y="1781117"/>
            <a:ext cx="208363" cy="129859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Diymore SX1262 LoRa V3 ESP32 LX7 Dual-core 0.96 inch Blue Oled  Bluetooth,Type C WIFI Kit 32 Module CP2012 IOT Development Board  863MHZ-928MHz : Amazon.co.uk: Electronics &amp; 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670" y="992540"/>
            <a:ext cx="5637818" cy="348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012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33"/>
    </mc:Choice>
    <mc:Fallback xmlns="">
      <p:transition spd="slow" advTm="37933"/>
    </mc:Fallback>
  </mc:AlternateContent>
  <p:timing>
    <p:tnLst>
      <p:par>
        <p:cTn id="1" dur="indefinite" restart="never" nodeType="tmRoot"/>
      </p:par>
    </p:tn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pPr>
                <a:defRPr/>
              </a:pPr>
              <a:t>5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Hardware</a:t>
            </a:r>
            <a:endParaRPr lang="en-US" altLang="ko-KR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직선 연결선 16"/>
          <p:cNvCxnSpPr/>
          <p:nvPr/>
        </p:nvCxnSpPr>
        <p:spPr bwMode="auto">
          <a:xfrm>
            <a:off x="287338" y="260350"/>
            <a:ext cx="0" cy="4537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17"/>
          <p:cNvCxnSpPr/>
          <p:nvPr/>
        </p:nvCxnSpPr>
        <p:spPr bwMode="auto">
          <a:xfrm>
            <a:off x="360363" y="404813"/>
            <a:ext cx="0" cy="2124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68996" y="4897496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something to use</a:t>
            </a:r>
          </a:p>
        </p:txBody>
      </p:sp>
      <p:sp>
        <p:nvSpPr>
          <p:cNvPr id="4" name="AutoShape 2" descr="Support for WiFi LoRa 32 V3 (ESP32-S3 / SX1262) - Boards - OpenMQTTGate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77290" y="1840230"/>
            <a:ext cx="1828800" cy="29571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2" descr="Heltec Wifi Kit 32 | Development Board | Heltec Esp32 V3 | Oled Display |  Iot Accessories - Iot Accessories - Aliexpres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5" t="29632" r="14934" b="29756"/>
          <a:stretch/>
        </p:blipFill>
        <p:spPr bwMode="auto">
          <a:xfrm>
            <a:off x="1786496" y="2927810"/>
            <a:ext cx="2794001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740900" y="1881404"/>
            <a:ext cx="1466850" cy="15665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 descr="Heltec Wifi Kit 32 | Development Board | Heltec Esp32 V3 | Oled Display |  Iot Accessories - Iot Accessories - Aliexpres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5" t="29632" r="14934" b="29756"/>
          <a:stretch/>
        </p:blipFill>
        <p:spPr bwMode="auto">
          <a:xfrm>
            <a:off x="4957582" y="2927810"/>
            <a:ext cx="2794001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ow To Install the Arduino IDE — Nonsci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273" y="1013867"/>
            <a:ext cx="4834618" cy="166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799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33"/>
    </mc:Choice>
    <mc:Fallback xmlns="">
      <p:transition spd="slow" advTm="37933"/>
    </mc:Fallback>
  </mc:AlternateContent>
  <p:timing>
    <p:tnLst>
      <p:par>
        <p:cTn id="1" dur="indefinite" restart="never" nodeType="tmRoot"/>
      </p:par>
    </p:tn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pPr>
                <a:defRPr/>
              </a:pPr>
              <a:t>6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 of operation </a:t>
            </a:r>
            <a:endParaRPr lang="en-US" altLang="ko-KR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직선 연결선 16"/>
          <p:cNvCxnSpPr/>
          <p:nvPr/>
        </p:nvCxnSpPr>
        <p:spPr bwMode="auto">
          <a:xfrm>
            <a:off x="287338" y="260350"/>
            <a:ext cx="0" cy="4537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17"/>
          <p:cNvCxnSpPr/>
          <p:nvPr/>
        </p:nvCxnSpPr>
        <p:spPr bwMode="auto">
          <a:xfrm>
            <a:off x="360363" y="404813"/>
            <a:ext cx="0" cy="21240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711" y="813077"/>
            <a:ext cx="1578412" cy="15784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02637" y="907609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034" y="795462"/>
            <a:ext cx="1578412" cy="1578412"/>
          </a:xfrm>
          <a:prstGeom prst="rect">
            <a:avLst/>
          </a:prstGeom>
        </p:spPr>
      </p:pic>
      <p:sp>
        <p:nvSpPr>
          <p:cNvPr id="6" name="Left-Right Arrow 5"/>
          <p:cNvSpPr/>
          <p:nvPr/>
        </p:nvSpPr>
        <p:spPr>
          <a:xfrm>
            <a:off x="3582125" y="1450388"/>
            <a:ext cx="1620957" cy="33382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7354" y="2741878"/>
            <a:ext cx="785724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374151"/>
                </a:solidFill>
                <a:latin typeface="Söhne"/>
              </a:rPr>
              <a:t>LoRa</a:t>
            </a:r>
            <a:r>
              <a:rPr lang="en-US" sz="1600" dirty="0">
                <a:solidFill>
                  <a:srgbClr val="374151"/>
                </a:solidFill>
                <a:latin typeface="Söhne"/>
              </a:rPr>
              <a:t> (Long Range) is a wireless communication technology designed for long-range and low-power applications, such as </a:t>
            </a:r>
            <a:r>
              <a:rPr lang="en-US" sz="1600" dirty="0" err="1">
                <a:solidFill>
                  <a:srgbClr val="374151"/>
                </a:solidFill>
                <a:latin typeface="Söhne"/>
              </a:rPr>
              <a:t>IoT</a:t>
            </a:r>
            <a:r>
              <a:rPr lang="en-US" sz="1600" dirty="0">
                <a:solidFill>
                  <a:srgbClr val="374151"/>
                </a:solidFill>
                <a:latin typeface="Söhne"/>
              </a:rPr>
              <a:t> devices. It uses a unique modulation technique called Chirp Spread Spectrum (CSS) to transmit data over long distances while conserving battery life.</a:t>
            </a:r>
          </a:p>
          <a:p>
            <a:r>
              <a:rPr lang="en-US" sz="1600" dirty="0">
                <a:solidFill>
                  <a:srgbClr val="374151"/>
                </a:solidFill>
                <a:latin typeface="Söhne"/>
              </a:rPr>
              <a:t>In a </a:t>
            </a:r>
            <a:r>
              <a:rPr lang="en-US" sz="1600" dirty="0" err="1">
                <a:solidFill>
                  <a:srgbClr val="374151"/>
                </a:solidFill>
                <a:latin typeface="Söhne"/>
              </a:rPr>
              <a:t>LoRa</a:t>
            </a:r>
            <a:r>
              <a:rPr lang="en-US" sz="1600" dirty="0">
                <a:solidFill>
                  <a:srgbClr val="374151"/>
                </a:solidFill>
                <a:latin typeface="Söhne"/>
              </a:rPr>
              <a:t> network, there are two main components: end devices and gateways. End devices, such as sensors or </a:t>
            </a:r>
            <a:r>
              <a:rPr lang="en-US" sz="1600" dirty="0" err="1">
                <a:solidFill>
                  <a:srgbClr val="374151"/>
                </a:solidFill>
                <a:latin typeface="Söhne"/>
              </a:rPr>
              <a:t>IoT</a:t>
            </a:r>
            <a:r>
              <a:rPr lang="en-US" sz="1600" dirty="0">
                <a:solidFill>
                  <a:srgbClr val="374151"/>
                </a:solidFill>
                <a:latin typeface="Söhne"/>
              </a:rPr>
              <a:t> devices, collect data and transmit it wirelessly using </a:t>
            </a:r>
            <a:r>
              <a:rPr lang="en-US" sz="1600" dirty="0" err="1">
                <a:solidFill>
                  <a:srgbClr val="374151"/>
                </a:solidFill>
                <a:latin typeface="Söhne"/>
              </a:rPr>
              <a:t>LoRa</a:t>
            </a:r>
            <a:r>
              <a:rPr lang="en-US" sz="1600" dirty="0">
                <a:solidFill>
                  <a:srgbClr val="374151"/>
                </a:solidFill>
                <a:latin typeface="Söhne"/>
              </a:rPr>
              <a:t> modulation. Gateways act as bridges between the end devices and the wider network.</a:t>
            </a:r>
            <a:endParaRPr lang="en-US" sz="16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280951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96"/>
    </mc:Choice>
    <mc:Fallback xmlns="">
      <p:transition spd="slow" advTm="5029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pPr>
                <a:defRPr/>
              </a:pPr>
              <a:t>7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 of operation</a:t>
            </a:r>
            <a:endParaRPr lang="en-US" altLang="ko-KR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직선 연결선 16"/>
          <p:cNvCxnSpPr/>
          <p:nvPr/>
        </p:nvCxnSpPr>
        <p:spPr bwMode="auto">
          <a:xfrm>
            <a:off x="287338" y="260350"/>
            <a:ext cx="0" cy="4537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17"/>
          <p:cNvCxnSpPr/>
          <p:nvPr/>
        </p:nvCxnSpPr>
        <p:spPr bwMode="auto">
          <a:xfrm>
            <a:off x="360363" y="404813"/>
            <a:ext cx="0" cy="2124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071"/>
          <a:stretch/>
        </p:blipFill>
        <p:spPr>
          <a:xfrm>
            <a:off x="2224486" y="1532873"/>
            <a:ext cx="4190186" cy="30172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72032" y="2787265"/>
            <a:ext cx="1409947" cy="169068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85701" y="682688"/>
            <a:ext cx="3594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Download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Arduino IDE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ight Arrow 33"/>
          <p:cNvSpPr/>
          <p:nvPr/>
        </p:nvSpPr>
        <p:spPr>
          <a:xfrm rot="17851868">
            <a:off x="4133625" y="4083080"/>
            <a:ext cx="911886" cy="36336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489648" y="4753053"/>
            <a:ext cx="2851966" cy="11528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Download the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 </a:t>
            </a:r>
            <a:b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is compatible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computer system</a:t>
            </a:r>
          </a:p>
        </p:txBody>
      </p:sp>
    </p:spTree>
    <p:extLst>
      <p:ext uri="{BB962C8B-B14F-4D97-AF65-F5344CB8AC3E}">
        <p14:creationId xmlns:p14="http://schemas.microsoft.com/office/powerpoint/2010/main" val="88435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666822" y="581957"/>
            <a:ext cx="2919693" cy="3893860"/>
          </a:xfrm>
          <a:prstGeom prst="rect">
            <a:avLst/>
          </a:prstGeom>
        </p:spPr>
      </p:pic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30912" y="6480545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pPr>
                <a:defRPr/>
              </a:pPr>
              <a:t>8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 of operation</a:t>
            </a:r>
            <a:endParaRPr lang="en-US" altLang="ko-KR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직선 연결선 16"/>
          <p:cNvCxnSpPr/>
          <p:nvPr/>
        </p:nvCxnSpPr>
        <p:spPr bwMode="auto">
          <a:xfrm>
            <a:off x="287338" y="260350"/>
            <a:ext cx="0" cy="4537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17"/>
          <p:cNvCxnSpPr/>
          <p:nvPr/>
        </p:nvCxnSpPr>
        <p:spPr bwMode="auto">
          <a:xfrm>
            <a:off x="360363" y="404813"/>
            <a:ext cx="0" cy="2124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773216" y="4140750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endParaRPr lang="en-US" altLang="ko-K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eft-Right Arrow 6"/>
          <p:cNvSpPr/>
          <p:nvPr/>
        </p:nvSpPr>
        <p:spPr>
          <a:xfrm rot="16200000">
            <a:off x="6701138" y="2439137"/>
            <a:ext cx="375559" cy="17950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22" y="1069041"/>
            <a:ext cx="4684832" cy="291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0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pPr>
                <a:defRPr/>
              </a:pPr>
              <a:t>9</a:t>
            </a:fld>
            <a:endParaRPr lang="ko-KR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en-US" altLang="ko-KR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 and Code description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-153889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0" y="-153889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0" y="-153889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0" y="-153889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0" y="-153889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0" y="-153889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0" y="-153889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0" y="-153889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0" y="-153889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0" y="-153889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직선 연결선 16"/>
          <p:cNvCxnSpPr/>
          <p:nvPr/>
        </p:nvCxnSpPr>
        <p:spPr bwMode="auto">
          <a:xfrm>
            <a:off x="287338" y="260350"/>
            <a:ext cx="0" cy="4537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17"/>
          <p:cNvCxnSpPr/>
          <p:nvPr/>
        </p:nvCxnSpPr>
        <p:spPr bwMode="auto">
          <a:xfrm>
            <a:off x="360363" y="404813"/>
            <a:ext cx="0" cy="2124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4779390" y="889067"/>
            <a:ext cx="4230308" cy="6849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section includes the necessary libraries for the Arduino board,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LoRaWAN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Wire (for I2C communication), and the SSD1306 OLED display.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739086" y="1954347"/>
            <a:ext cx="3270612" cy="14363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section defines various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LoRa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-related configuration parameters such as frequency, output power, bandwidth, spreading factor, coding rate, preamble length, symbol timeout, payload length, and IQ inversion. These parameters determine the behavior of the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LoRa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communication.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169218" y="3858641"/>
            <a:ext cx="3840480" cy="7797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latinLnBrk="0" hangingPunct="0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lines define the receive timeout value and the buffer size for storing the transmitted and received packets.</a:t>
            </a:r>
            <a:endParaRPr kumimoji="0" lang="en-US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6F8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1808" y="70169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728E00"/>
                </a:solidFill>
                <a:latin typeface="Consolas" panose="020B0609020204030204" pitchFamily="49" charset="0"/>
              </a:rPr>
              <a:t>#include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5C5F"/>
                </a:solidFill>
                <a:latin typeface="Consolas" panose="020B0609020204030204" pitchFamily="49" charset="0"/>
              </a:rPr>
              <a:t>"</a:t>
            </a:r>
            <a:r>
              <a:rPr lang="en-US" sz="1200" dirty="0" err="1">
                <a:solidFill>
                  <a:srgbClr val="005C5F"/>
                </a:solidFill>
                <a:latin typeface="Consolas" panose="020B0609020204030204" pitchFamily="49" charset="0"/>
              </a:rPr>
              <a:t>Arduino.h</a:t>
            </a:r>
            <a:r>
              <a:rPr lang="en-US" sz="1200" dirty="0">
                <a:solidFill>
                  <a:srgbClr val="005C5F"/>
                </a:solidFill>
                <a:latin typeface="Consolas" panose="020B0609020204030204" pitchFamily="49" charset="0"/>
              </a:rPr>
              <a:t>"</a:t>
            </a:r>
            <a:endParaRPr lang="en-US" sz="1200" dirty="0">
              <a:solidFill>
                <a:srgbClr val="4E5B61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728E00"/>
                </a:solidFill>
                <a:latin typeface="Consolas" panose="020B0609020204030204" pitchFamily="49" charset="0"/>
              </a:rPr>
              <a:t>#include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5C5F"/>
                </a:solidFill>
                <a:latin typeface="Consolas" panose="020B0609020204030204" pitchFamily="49" charset="0"/>
              </a:rPr>
              <a:t>"</a:t>
            </a:r>
            <a:r>
              <a:rPr lang="en-US" sz="1200" dirty="0" err="1">
                <a:solidFill>
                  <a:srgbClr val="005C5F"/>
                </a:solidFill>
                <a:latin typeface="Consolas" panose="020B0609020204030204" pitchFamily="49" charset="0"/>
              </a:rPr>
              <a:t>WiFi.h</a:t>
            </a:r>
            <a:r>
              <a:rPr lang="en-US" sz="1200" dirty="0">
                <a:solidFill>
                  <a:srgbClr val="005C5F"/>
                </a:solidFill>
                <a:latin typeface="Consolas" panose="020B0609020204030204" pitchFamily="49" charset="0"/>
              </a:rPr>
              <a:t>"</a:t>
            </a:r>
            <a:endParaRPr lang="en-US" sz="1200" dirty="0">
              <a:solidFill>
                <a:srgbClr val="4E5B61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728E00"/>
                </a:solidFill>
                <a:latin typeface="Consolas" panose="020B0609020204030204" pitchFamily="49" charset="0"/>
              </a:rPr>
              <a:t>#include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5C5F"/>
                </a:solidFill>
                <a:latin typeface="Consolas" panose="020B0609020204030204" pitchFamily="49" charset="0"/>
              </a:rPr>
              <a:t>"</a:t>
            </a:r>
            <a:r>
              <a:rPr lang="en-US" sz="1200" dirty="0" err="1">
                <a:solidFill>
                  <a:srgbClr val="005C5F"/>
                </a:solidFill>
                <a:latin typeface="Consolas" panose="020B0609020204030204" pitchFamily="49" charset="0"/>
              </a:rPr>
              <a:t>LoRaWan_APP.h</a:t>
            </a:r>
            <a:r>
              <a:rPr lang="en-US" sz="1200" dirty="0">
                <a:solidFill>
                  <a:srgbClr val="005C5F"/>
                </a:solidFill>
                <a:latin typeface="Consolas" panose="020B0609020204030204" pitchFamily="49" charset="0"/>
              </a:rPr>
              <a:t>"</a:t>
            </a:r>
            <a:endParaRPr lang="en-US" sz="1200" dirty="0">
              <a:solidFill>
                <a:srgbClr val="4E5B61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728E00"/>
                </a:solidFill>
                <a:latin typeface="Consolas" panose="020B0609020204030204" pitchFamily="49" charset="0"/>
              </a:rPr>
              <a:t>#include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5C5F"/>
                </a:solidFill>
                <a:latin typeface="Consolas" panose="020B0609020204030204" pitchFamily="49" charset="0"/>
              </a:rPr>
              <a:t>&lt;</a:t>
            </a:r>
            <a:r>
              <a:rPr lang="en-US" sz="1200" dirty="0" err="1">
                <a:solidFill>
                  <a:srgbClr val="005C5F"/>
                </a:solidFill>
                <a:latin typeface="Consolas" panose="020B0609020204030204" pitchFamily="49" charset="0"/>
              </a:rPr>
              <a:t>Wire.h</a:t>
            </a:r>
            <a:r>
              <a:rPr lang="en-US" sz="1200" dirty="0">
                <a:solidFill>
                  <a:srgbClr val="005C5F"/>
                </a:solidFill>
                <a:latin typeface="Consolas" panose="020B0609020204030204" pitchFamily="49" charset="0"/>
              </a:rPr>
              <a:t>&gt;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  </a:t>
            </a:r>
          </a:p>
          <a:p>
            <a:r>
              <a:rPr lang="en-US" sz="1200" dirty="0">
                <a:solidFill>
                  <a:srgbClr val="728E00"/>
                </a:solidFill>
                <a:latin typeface="Consolas" panose="020B0609020204030204" pitchFamily="49" charset="0"/>
              </a:rPr>
              <a:t>#include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5C5F"/>
                </a:solidFill>
                <a:latin typeface="Consolas" panose="020B0609020204030204" pitchFamily="49" charset="0"/>
              </a:rPr>
              <a:t>"HT_SSD1306Wire.h"</a:t>
            </a:r>
            <a:endParaRPr lang="en-US" sz="1200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4109" y="1812389"/>
            <a:ext cx="52849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728E00"/>
                </a:solidFill>
                <a:latin typeface="Consolas" panose="020B0609020204030204" pitchFamily="49" charset="0"/>
              </a:rPr>
              <a:t>#define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D35400"/>
                </a:solidFill>
                <a:latin typeface="Consolas" panose="020B0609020204030204" pitchFamily="49" charset="0"/>
              </a:rPr>
              <a:t>RF_FREQUENCY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              </a:t>
            </a:r>
            <a:r>
              <a:rPr lang="en-US" sz="1200" dirty="0" smtClean="0">
                <a:solidFill>
                  <a:srgbClr val="4E5B61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005C5F"/>
                </a:solidFill>
                <a:latin typeface="Consolas" panose="020B0609020204030204" pitchFamily="49" charset="0"/>
              </a:rPr>
              <a:t>868000000</a:t>
            </a:r>
            <a:r>
              <a:rPr lang="en-US" sz="1200" dirty="0">
                <a:solidFill>
                  <a:srgbClr val="95A5A6"/>
                </a:solidFill>
                <a:latin typeface="Consolas" panose="020B0609020204030204" pitchFamily="49" charset="0"/>
              </a:rPr>
              <a:t> // Hz</a:t>
            </a:r>
            <a:endParaRPr lang="en-US" sz="1200" dirty="0">
              <a:solidFill>
                <a:srgbClr val="4E5B61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728E00"/>
                </a:solidFill>
                <a:latin typeface="Consolas" panose="020B0609020204030204" pitchFamily="49" charset="0"/>
              </a:rPr>
              <a:t>#define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D35400"/>
                </a:solidFill>
                <a:latin typeface="Consolas" panose="020B0609020204030204" pitchFamily="49" charset="0"/>
              </a:rPr>
              <a:t>TX_OUTPUT_POWER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             </a:t>
            </a:r>
            <a:r>
              <a:rPr lang="en-US" sz="1200" dirty="0" smtClean="0">
                <a:solidFill>
                  <a:srgbClr val="005C5F"/>
                </a:solidFill>
                <a:latin typeface="Consolas" panose="020B0609020204030204" pitchFamily="49" charset="0"/>
              </a:rPr>
              <a:t>10</a:t>
            </a:r>
            <a:r>
              <a:rPr lang="en-US" sz="1200" dirty="0" smtClean="0">
                <a:solidFill>
                  <a:srgbClr val="95A5A6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95A5A6"/>
                </a:solidFill>
                <a:latin typeface="Consolas" panose="020B0609020204030204" pitchFamily="49" charset="0"/>
              </a:rPr>
              <a:t>   // </a:t>
            </a:r>
            <a:r>
              <a:rPr lang="en-US" sz="1200" dirty="0" err="1">
                <a:solidFill>
                  <a:srgbClr val="95A5A6"/>
                </a:solidFill>
                <a:latin typeface="Consolas" panose="020B0609020204030204" pitchFamily="49" charset="0"/>
              </a:rPr>
              <a:t>dBm</a:t>
            </a:r>
            <a:endParaRPr lang="en-US" sz="1200" dirty="0">
              <a:solidFill>
                <a:srgbClr val="4E5B61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728E00"/>
                </a:solidFill>
                <a:latin typeface="Consolas" panose="020B0609020204030204" pitchFamily="49" charset="0"/>
              </a:rPr>
              <a:t>#define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rgbClr val="D35400"/>
                </a:solidFill>
                <a:latin typeface="Consolas" panose="020B0609020204030204" pitchFamily="49" charset="0"/>
              </a:rPr>
              <a:t>LORA_BANDWIDTH</a:t>
            </a:r>
            <a:r>
              <a:rPr lang="en-US" sz="1200" dirty="0" smtClean="0">
                <a:solidFill>
                  <a:srgbClr val="4E5B61"/>
                </a:solidFill>
                <a:latin typeface="Consolas" panose="020B0609020204030204" pitchFamily="49" charset="0"/>
              </a:rPr>
              <a:t>   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           </a:t>
            </a:r>
            <a:r>
              <a:rPr lang="en-US" sz="1200" dirty="0" smtClean="0">
                <a:solidFill>
                  <a:srgbClr val="005C5F"/>
                </a:solidFill>
                <a:latin typeface="Consolas" panose="020B0609020204030204" pitchFamily="49" charset="0"/>
              </a:rPr>
              <a:t>0</a:t>
            </a:r>
            <a:r>
              <a:rPr lang="en-US" sz="1200" dirty="0" smtClean="0">
                <a:solidFill>
                  <a:srgbClr val="95A5A6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95A5A6"/>
                </a:solidFill>
                <a:latin typeface="Consolas" panose="020B0609020204030204" pitchFamily="49" charset="0"/>
              </a:rPr>
              <a:t> </a:t>
            </a:r>
            <a:endParaRPr lang="en-US" sz="1200" dirty="0" smtClean="0">
              <a:solidFill>
                <a:srgbClr val="95A5A6"/>
              </a:solidFill>
              <a:latin typeface="Consolas" panose="020B0609020204030204" pitchFamily="49" charset="0"/>
            </a:endParaRPr>
          </a:p>
          <a:p>
            <a:r>
              <a:rPr lang="en-US" sz="1200" dirty="0" smtClean="0">
                <a:solidFill>
                  <a:srgbClr val="728E00"/>
                </a:solidFill>
                <a:latin typeface="Consolas" panose="020B0609020204030204" pitchFamily="49" charset="0"/>
              </a:rPr>
              <a:t>#</a:t>
            </a:r>
            <a:r>
              <a:rPr lang="en-US" sz="1200" dirty="0">
                <a:solidFill>
                  <a:srgbClr val="728E00"/>
                </a:solidFill>
                <a:latin typeface="Consolas" panose="020B0609020204030204" pitchFamily="49" charset="0"/>
              </a:rPr>
              <a:t>define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D35400"/>
                </a:solidFill>
                <a:latin typeface="Consolas" panose="020B0609020204030204" pitchFamily="49" charset="0"/>
              </a:rPr>
              <a:t>LORA_SPREADING_FACTOR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       </a:t>
            </a:r>
            <a:r>
              <a:rPr lang="en-US" sz="1200" dirty="0" smtClean="0">
                <a:solidFill>
                  <a:srgbClr val="005C5F"/>
                </a:solidFill>
                <a:latin typeface="Consolas" panose="020B0609020204030204" pitchFamily="49" charset="0"/>
              </a:rPr>
              <a:t>7</a:t>
            </a:r>
            <a:r>
              <a:rPr lang="en-US" sz="1200" dirty="0" smtClean="0">
                <a:solidFill>
                  <a:srgbClr val="95A5A6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95A5A6"/>
                </a:solidFill>
                <a:latin typeface="Consolas" panose="020B0609020204030204" pitchFamily="49" charset="0"/>
              </a:rPr>
              <a:t>  </a:t>
            </a:r>
            <a:r>
              <a:rPr lang="en-US" sz="1200" dirty="0" smtClean="0">
                <a:solidFill>
                  <a:srgbClr val="95A5A6"/>
                </a:solidFill>
                <a:latin typeface="Consolas" panose="020B0609020204030204" pitchFamily="49" charset="0"/>
              </a:rPr>
              <a:t>// </a:t>
            </a:r>
            <a:r>
              <a:rPr lang="en-US" sz="1200" dirty="0">
                <a:solidFill>
                  <a:srgbClr val="95A5A6"/>
                </a:solidFill>
                <a:latin typeface="Consolas" panose="020B0609020204030204" pitchFamily="49" charset="0"/>
              </a:rPr>
              <a:t>[SF7..SF12]</a:t>
            </a:r>
            <a:endParaRPr lang="en-US" sz="1200" dirty="0">
              <a:solidFill>
                <a:srgbClr val="4E5B61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728E00"/>
                </a:solidFill>
                <a:latin typeface="Consolas" panose="020B0609020204030204" pitchFamily="49" charset="0"/>
              </a:rPr>
              <a:t>#define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D35400"/>
                </a:solidFill>
                <a:latin typeface="Consolas" panose="020B0609020204030204" pitchFamily="49" charset="0"/>
              </a:rPr>
              <a:t>LORA_CODINGRATE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       </a:t>
            </a:r>
            <a:r>
              <a:rPr lang="en-US" sz="1200" dirty="0" smtClean="0">
                <a:solidFill>
                  <a:srgbClr val="4E5B61"/>
                </a:solidFill>
                <a:latin typeface="Consolas" panose="020B0609020204030204" pitchFamily="49" charset="0"/>
              </a:rPr>
              <a:t>  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    </a:t>
            </a:r>
            <a:r>
              <a:rPr lang="en-US" sz="1200" dirty="0">
                <a:solidFill>
                  <a:srgbClr val="005C5F"/>
                </a:solidFill>
                <a:latin typeface="Consolas" panose="020B0609020204030204" pitchFamily="49" charset="0"/>
              </a:rPr>
              <a:t>1</a:t>
            </a:r>
            <a:r>
              <a:rPr lang="en-US" sz="1200" dirty="0">
                <a:solidFill>
                  <a:srgbClr val="95A5A6"/>
                </a:solidFill>
                <a:latin typeface="Consolas" panose="020B0609020204030204" pitchFamily="49" charset="0"/>
              </a:rPr>
              <a:t>  </a:t>
            </a:r>
            <a:r>
              <a:rPr lang="en-US" sz="1200" dirty="0" smtClean="0">
                <a:solidFill>
                  <a:srgbClr val="95A5A6"/>
                </a:solidFill>
                <a:latin typeface="Consolas" panose="020B0609020204030204" pitchFamily="49" charset="0"/>
              </a:rPr>
              <a:t> // </a:t>
            </a:r>
            <a:r>
              <a:rPr lang="en-US" sz="1200" dirty="0">
                <a:solidFill>
                  <a:srgbClr val="95A5A6"/>
                </a:solidFill>
                <a:latin typeface="Consolas" panose="020B0609020204030204" pitchFamily="49" charset="0"/>
              </a:rPr>
              <a:t>[1: 4/5,</a:t>
            </a:r>
            <a:endParaRPr lang="en-US" sz="1200" dirty="0">
              <a:solidFill>
                <a:srgbClr val="4E5B61"/>
              </a:solidFill>
              <a:latin typeface="Consolas" panose="020B0609020204030204" pitchFamily="49" charset="0"/>
            </a:endParaRPr>
          </a:p>
          <a:p>
            <a:r>
              <a:rPr lang="en-US" sz="1200" dirty="0" smtClean="0">
                <a:solidFill>
                  <a:srgbClr val="728E00"/>
                </a:solidFill>
                <a:latin typeface="Consolas" panose="020B0609020204030204" pitchFamily="49" charset="0"/>
              </a:rPr>
              <a:t>#</a:t>
            </a:r>
            <a:r>
              <a:rPr lang="en-US" sz="1200" dirty="0">
                <a:solidFill>
                  <a:srgbClr val="728E00"/>
                </a:solidFill>
                <a:latin typeface="Consolas" panose="020B0609020204030204" pitchFamily="49" charset="0"/>
              </a:rPr>
              <a:t>define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D35400"/>
                </a:solidFill>
                <a:latin typeface="Consolas" panose="020B0609020204030204" pitchFamily="49" charset="0"/>
              </a:rPr>
              <a:t>LORA_PREAMBLE_LENGTH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   </a:t>
            </a:r>
            <a:r>
              <a:rPr lang="en-US" sz="1200" dirty="0" smtClean="0">
                <a:solidFill>
                  <a:srgbClr val="4E5B61"/>
                </a:solidFill>
                <a:latin typeface="Consolas" panose="020B0609020204030204" pitchFamily="49" charset="0"/>
              </a:rPr>
              <a:t>    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smtClean="0">
                <a:solidFill>
                  <a:srgbClr val="005C5F"/>
                </a:solidFill>
                <a:latin typeface="Consolas" panose="020B0609020204030204" pitchFamily="49" charset="0"/>
              </a:rPr>
              <a:t>8</a:t>
            </a:r>
            <a:r>
              <a:rPr lang="en-US" sz="1200" dirty="0">
                <a:solidFill>
                  <a:srgbClr val="95A5A6"/>
                </a:solidFill>
                <a:latin typeface="Consolas" panose="020B0609020204030204" pitchFamily="49" charset="0"/>
              </a:rPr>
              <a:t>  </a:t>
            </a:r>
            <a:r>
              <a:rPr lang="en-US" sz="1200" dirty="0" smtClean="0">
                <a:solidFill>
                  <a:srgbClr val="95A5A6"/>
                </a:solidFill>
                <a:latin typeface="Consolas" panose="020B0609020204030204" pitchFamily="49" charset="0"/>
              </a:rPr>
              <a:t>// </a:t>
            </a:r>
            <a:r>
              <a:rPr lang="en-US" sz="1200" dirty="0">
                <a:solidFill>
                  <a:srgbClr val="95A5A6"/>
                </a:solidFill>
                <a:latin typeface="Consolas" panose="020B0609020204030204" pitchFamily="49" charset="0"/>
              </a:rPr>
              <a:t>Same for </a:t>
            </a:r>
            <a:r>
              <a:rPr lang="en-US" sz="1200" dirty="0" err="1">
                <a:solidFill>
                  <a:srgbClr val="95A5A6"/>
                </a:solidFill>
                <a:latin typeface="Consolas" panose="020B0609020204030204" pitchFamily="49" charset="0"/>
              </a:rPr>
              <a:t>Tx</a:t>
            </a:r>
            <a:r>
              <a:rPr lang="en-US" sz="1200" dirty="0">
                <a:solidFill>
                  <a:srgbClr val="95A5A6"/>
                </a:solidFill>
                <a:latin typeface="Consolas" panose="020B0609020204030204" pitchFamily="49" charset="0"/>
              </a:rPr>
              <a:t> and Rx</a:t>
            </a:r>
            <a:endParaRPr lang="en-US" sz="1200" dirty="0">
              <a:solidFill>
                <a:srgbClr val="4E5B61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728E00"/>
                </a:solidFill>
                <a:latin typeface="Consolas" panose="020B0609020204030204" pitchFamily="49" charset="0"/>
              </a:rPr>
              <a:t>#define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D35400"/>
                </a:solidFill>
                <a:latin typeface="Consolas" panose="020B0609020204030204" pitchFamily="49" charset="0"/>
              </a:rPr>
              <a:t>LORA_SYMBOL_TIMEOUT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         </a:t>
            </a:r>
            <a:r>
              <a:rPr lang="en-US" sz="1200" dirty="0" smtClean="0">
                <a:solidFill>
                  <a:srgbClr val="005C5F"/>
                </a:solidFill>
                <a:latin typeface="Consolas" panose="020B0609020204030204" pitchFamily="49" charset="0"/>
              </a:rPr>
              <a:t>0</a:t>
            </a:r>
            <a:r>
              <a:rPr lang="en-US" sz="1200" dirty="0" smtClean="0">
                <a:solidFill>
                  <a:srgbClr val="95A5A6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95A5A6"/>
                </a:solidFill>
                <a:latin typeface="Consolas" panose="020B0609020204030204" pitchFamily="49" charset="0"/>
              </a:rPr>
              <a:t>    </a:t>
            </a:r>
            <a:r>
              <a:rPr lang="en-US" sz="1200" dirty="0" smtClean="0">
                <a:solidFill>
                  <a:srgbClr val="95A5A6"/>
                </a:solidFill>
                <a:latin typeface="Consolas" panose="020B0609020204030204" pitchFamily="49" charset="0"/>
              </a:rPr>
              <a:t>// </a:t>
            </a:r>
            <a:r>
              <a:rPr lang="en-US" sz="1200" dirty="0">
                <a:solidFill>
                  <a:srgbClr val="95A5A6"/>
                </a:solidFill>
                <a:latin typeface="Consolas" panose="020B0609020204030204" pitchFamily="49" charset="0"/>
              </a:rPr>
              <a:t>Symbols</a:t>
            </a:r>
            <a:endParaRPr lang="en-US" sz="1200" dirty="0">
              <a:solidFill>
                <a:srgbClr val="4E5B61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728E00"/>
                </a:solidFill>
                <a:latin typeface="Consolas" panose="020B0609020204030204" pitchFamily="49" charset="0"/>
              </a:rPr>
              <a:t>#define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D35400"/>
                </a:solidFill>
                <a:latin typeface="Consolas" panose="020B0609020204030204" pitchFamily="49" charset="0"/>
              </a:rPr>
              <a:t>LORA_FIX_LENGTH_PAYLOAD_ON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  </a:t>
            </a:r>
            <a:r>
              <a:rPr lang="en-US" sz="1200" dirty="0" smtClean="0">
                <a:solidFill>
                  <a:srgbClr val="005C5F"/>
                </a:solidFill>
                <a:latin typeface="Consolas" panose="020B0609020204030204" pitchFamily="49" charset="0"/>
              </a:rPr>
              <a:t>false</a:t>
            </a:r>
            <a:endParaRPr lang="en-US" sz="1200" dirty="0">
              <a:solidFill>
                <a:srgbClr val="4E5B61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728E00"/>
                </a:solidFill>
                <a:latin typeface="Consolas" panose="020B0609020204030204" pitchFamily="49" charset="0"/>
              </a:rPr>
              <a:t>#define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D35400"/>
                </a:solidFill>
                <a:latin typeface="Consolas" panose="020B0609020204030204" pitchFamily="49" charset="0"/>
              </a:rPr>
              <a:t>LORA_IQ_INVERSION_ON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         </a:t>
            </a:r>
            <a:r>
              <a:rPr lang="en-US" sz="1200" dirty="0" smtClean="0">
                <a:solidFill>
                  <a:srgbClr val="005C5F"/>
                </a:solidFill>
                <a:latin typeface="Consolas" panose="020B0609020204030204" pitchFamily="49" charset="0"/>
              </a:rPr>
              <a:t>false</a:t>
            </a:r>
            <a:endParaRPr lang="en-US" sz="1200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808" y="3805107"/>
            <a:ext cx="51039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728E00"/>
                </a:solidFill>
                <a:latin typeface="Consolas" panose="020B0609020204030204" pitchFamily="49" charset="0"/>
              </a:rPr>
              <a:t>#define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rgbClr val="D35400"/>
                </a:solidFill>
                <a:latin typeface="Consolas" panose="020B0609020204030204" pitchFamily="49" charset="0"/>
              </a:rPr>
              <a:t>RX_TIMEOUT_VALUE</a:t>
            </a:r>
            <a:r>
              <a:rPr lang="en-US" sz="1200" dirty="0" smtClean="0">
                <a:solidFill>
                  <a:srgbClr val="4E5B61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     </a:t>
            </a:r>
            <a:r>
              <a:rPr lang="en-US" sz="1200" dirty="0">
                <a:solidFill>
                  <a:srgbClr val="005C5F"/>
                </a:solidFill>
                <a:latin typeface="Consolas" panose="020B0609020204030204" pitchFamily="49" charset="0"/>
              </a:rPr>
              <a:t>1000</a:t>
            </a:r>
            <a:endParaRPr lang="en-US" sz="1200" dirty="0">
              <a:solidFill>
                <a:srgbClr val="4E5B61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728E00"/>
                </a:solidFill>
                <a:latin typeface="Consolas" panose="020B0609020204030204" pitchFamily="49" charset="0"/>
              </a:rPr>
              <a:t>#define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D35400"/>
                </a:solidFill>
                <a:latin typeface="Consolas" panose="020B0609020204030204" pitchFamily="49" charset="0"/>
              </a:rPr>
              <a:t>BUFFER_SIZE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    </a:t>
            </a:r>
            <a:r>
              <a:rPr lang="en-US" sz="1200" dirty="0" smtClean="0">
                <a:solidFill>
                  <a:srgbClr val="4E5B61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      </a:t>
            </a:r>
            <a:r>
              <a:rPr lang="en-US" sz="1200" dirty="0">
                <a:solidFill>
                  <a:srgbClr val="005C5F"/>
                </a:solidFill>
                <a:latin typeface="Consolas" panose="020B0609020204030204" pitchFamily="49" charset="0"/>
              </a:rPr>
              <a:t>30</a:t>
            </a:r>
            <a:r>
              <a:rPr lang="en-US" sz="1200" dirty="0">
                <a:solidFill>
                  <a:srgbClr val="95A5A6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rgbClr val="95A5A6"/>
                </a:solidFill>
                <a:latin typeface="Consolas" panose="020B0609020204030204" pitchFamily="49" charset="0"/>
              </a:rPr>
              <a:t>//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/>
            </a:r>
            <a:b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0979D"/>
                </a:solidFill>
                <a:latin typeface="Consolas" panose="020B0609020204030204" pitchFamily="49" charset="0"/>
              </a:rPr>
              <a:t>char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D35400"/>
                </a:solidFill>
                <a:latin typeface="Consolas" panose="020B0609020204030204" pitchFamily="49" charset="0"/>
              </a:rPr>
              <a:t>txpacket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[BUFFER_SIZE];</a:t>
            </a:r>
          </a:p>
          <a:p>
            <a:r>
              <a:rPr lang="en-US" sz="1200" dirty="0">
                <a:solidFill>
                  <a:srgbClr val="00979D"/>
                </a:solidFill>
                <a:latin typeface="Consolas" panose="020B0609020204030204" pitchFamily="49" charset="0"/>
              </a:rPr>
              <a:t>char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D35400"/>
                </a:solidFill>
                <a:latin typeface="Consolas" panose="020B0609020204030204" pitchFamily="49" charset="0"/>
              </a:rPr>
              <a:t>rxpacket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[BUFFER_SIZE];</a:t>
            </a:r>
            <a:endParaRPr lang="en-US" sz="1200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8271" y="4930300"/>
            <a:ext cx="43811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979D"/>
                </a:solidFill>
                <a:latin typeface="Consolas" panose="020B0609020204030204" pitchFamily="49" charset="0"/>
              </a:rPr>
              <a:t>static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979D"/>
                </a:solidFill>
                <a:latin typeface="Consolas" panose="020B0609020204030204" pitchFamily="49" charset="0"/>
              </a:rPr>
              <a:t>RadioEvents_t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4E5B61"/>
                </a:solidFill>
                <a:latin typeface="Consolas" panose="020B0609020204030204" pitchFamily="49" charset="0"/>
              </a:rPr>
              <a:t>RadioEvents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200" dirty="0">
                <a:solidFill>
                  <a:srgbClr val="00979D"/>
                </a:solidFill>
                <a:latin typeface="Consolas" panose="020B0609020204030204" pitchFamily="49" charset="0"/>
              </a:rPr>
              <a:t>void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D35400"/>
                </a:solidFill>
                <a:latin typeface="Consolas" panose="020B0609020204030204" pitchFamily="49" charset="0"/>
              </a:rPr>
              <a:t>OnTxDone</a:t>
            </a:r>
            <a:r>
              <a:rPr lang="en-US" sz="1200" dirty="0">
                <a:solidFill>
                  <a:srgbClr val="434F54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979D"/>
                </a:solidFill>
                <a:latin typeface="Consolas" panose="020B0609020204030204" pitchFamily="49" charset="0"/>
              </a:rPr>
              <a:t>void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434F54"/>
                </a:solidFill>
                <a:latin typeface="Consolas" panose="020B0609020204030204" pitchFamily="49" charset="0"/>
              </a:rPr>
              <a:t>)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200" dirty="0">
                <a:solidFill>
                  <a:srgbClr val="00979D"/>
                </a:solidFill>
                <a:latin typeface="Consolas" panose="020B0609020204030204" pitchFamily="49" charset="0"/>
              </a:rPr>
              <a:t>void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D35400"/>
                </a:solidFill>
                <a:latin typeface="Consolas" panose="020B0609020204030204" pitchFamily="49" charset="0"/>
              </a:rPr>
              <a:t>OnTxTimeout</a:t>
            </a:r>
            <a:r>
              <a:rPr lang="en-US" sz="1200" dirty="0">
                <a:solidFill>
                  <a:srgbClr val="434F54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979D"/>
                </a:solidFill>
                <a:latin typeface="Consolas" panose="020B0609020204030204" pitchFamily="49" charset="0"/>
              </a:rPr>
              <a:t>void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434F54"/>
                </a:solidFill>
                <a:latin typeface="Consolas" panose="020B0609020204030204" pitchFamily="49" charset="0"/>
              </a:rPr>
              <a:t>)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200" dirty="0">
                <a:solidFill>
                  <a:srgbClr val="00979D"/>
                </a:solidFill>
                <a:latin typeface="Consolas" panose="020B0609020204030204" pitchFamily="49" charset="0"/>
              </a:rPr>
              <a:t>void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D35400"/>
                </a:solidFill>
                <a:latin typeface="Consolas" panose="020B0609020204030204" pitchFamily="49" charset="0"/>
              </a:rPr>
              <a:t>OnRxDone</a:t>
            </a:r>
            <a:r>
              <a:rPr lang="en-US" sz="1200" dirty="0">
                <a:solidFill>
                  <a:srgbClr val="434F54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979D"/>
                </a:solidFill>
                <a:latin typeface="Consolas" panose="020B0609020204030204" pitchFamily="49" charset="0"/>
              </a:rPr>
              <a:t>uint8_t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979D"/>
                </a:solidFill>
                <a:latin typeface="Consolas" panose="020B0609020204030204" pitchFamily="49" charset="0"/>
              </a:rPr>
              <a:t>*</a:t>
            </a:r>
            <a:r>
              <a:rPr lang="en-US" sz="1200" dirty="0">
                <a:solidFill>
                  <a:srgbClr val="434F54"/>
                </a:solidFill>
                <a:latin typeface="Consolas" panose="020B0609020204030204" pitchFamily="49" charset="0"/>
              </a:rPr>
              <a:t>payload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00979D"/>
                </a:solidFill>
                <a:latin typeface="Consolas" panose="020B0609020204030204" pitchFamily="49" charset="0"/>
              </a:rPr>
              <a:t>uint16_t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434F54"/>
                </a:solidFill>
                <a:latin typeface="Consolas" panose="020B0609020204030204" pitchFamily="49" charset="0"/>
              </a:rPr>
              <a:t>size</a:t>
            </a:r>
            <a:r>
              <a:rPr lang="en-US" sz="1200" dirty="0" smtClean="0">
                <a:solidFill>
                  <a:srgbClr val="4E5B61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1200" dirty="0" smtClean="0">
                <a:solidFill>
                  <a:srgbClr val="4E5B61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979D"/>
                </a:solidFill>
                <a:latin typeface="Consolas" panose="020B0609020204030204" pitchFamily="49" charset="0"/>
              </a:rPr>
              <a:t>int16_t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434F54"/>
                </a:solidFill>
                <a:latin typeface="Consolas" panose="020B0609020204030204" pitchFamily="49" charset="0"/>
              </a:rPr>
              <a:t>rssi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00979D"/>
                </a:solidFill>
                <a:latin typeface="Consolas" panose="020B0609020204030204" pitchFamily="49" charset="0"/>
              </a:rPr>
              <a:t>int8_t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434F54"/>
                </a:solidFill>
                <a:latin typeface="Consolas" panose="020B0609020204030204" pitchFamily="49" charset="0"/>
              </a:rPr>
              <a:t>snr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434F54"/>
                </a:solidFill>
                <a:latin typeface="Consolas" panose="020B0609020204030204" pitchFamily="49" charset="0"/>
              </a:rPr>
              <a:t>)</a:t>
            </a:r>
            <a:r>
              <a:rPr lang="en-US" sz="1200" dirty="0">
                <a:solidFill>
                  <a:srgbClr val="4E5B61"/>
                </a:solidFill>
                <a:latin typeface="Consolas" panose="020B0609020204030204" pitchFamily="49" charset="0"/>
              </a:rPr>
              <a:t>;</a:t>
            </a:r>
            <a:endParaRPr lang="en-US" sz="1200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169218" y="4928030"/>
            <a:ext cx="3840480" cy="10404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latinLnBrk="0" hangingPunct="0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lines declare the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RadioEvents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structure and three callback functions: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OnTxDone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OnTxTimeout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OnRxDone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These functions are used to handle events related to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LoRa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communication.</a:t>
            </a:r>
            <a:endParaRPr kumimoji="0" lang="en-US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14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70844</TotalTime>
  <Words>1435</Words>
  <Application>Microsoft Office PowerPoint</Application>
  <PresentationFormat>On-screen Show (4:3)</PresentationFormat>
  <Paragraphs>138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Batang</vt:lpstr>
      <vt:lpstr>Gulim</vt:lpstr>
      <vt:lpstr>Gulim</vt:lpstr>
      <vt:lpstr>HYHeadLine-Medium</vt:lpstr>
      <vt:lpstr>Malgun Gothic</vt:lpstr>
      <vt:lpstr>Söhne</vt:lpstr>
      <vt:lpstr>Söhne Mono</vt:lpstr>
      <vt:lpstr>Arial</vt:lpstr>
      <vt:lpstr>Consolas</vt:lpstr>
      <vt:lpstr>Times New Roman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JulianNo2</dc:creator>
  <cp:lastModifiedBy>Bayarsaikhan</cp:lastModifiedBy>
  <cp:revision>1301</cp:revision>
  <dcterms:created xsi:type="dcterms:W3CDTF">2013-03-19T04:41:05Z</dcterms:created>
  <dcterms:modified xsi:type="dcterms:W3CDTF">2023-05-19T08:55:12Z</dcterms:modified>
</cp:coreProperties>
</file>