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7" r:id="rId2"/>
    <p:sldId id="881" r:id="rId3"/>
    <p:sldId id="921" r:id="rId4"/>
    <p:sldId id="937" r:id="rId5"/>
    <p:sldId id="936" r:id="rId6"/>
    <p:sldId id="902" r:id="rId7"/>
    <p:sldId id="941" r:id="rId8"/>
    <p:sldId id="944" r:id="rId9"/>
    <p:sldId id="939" r:id="rId10"/>
    <p:sldId id="940" r:id="rId11"/>
    <p:sldId id="895" r:id="rId12"/>
  </p:sldIdLst>
  <p:sldSz cx="9144000" cy="6858000" type="screen4x3"/>
  <p:notesSz cx="6797675" cy="9926638"/>
  <p:defaultTex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6" autoAdjust="0"/>
    <p:restoredTop sz="88605" autoAdjust="0"/>
  </p:normalViewPr>
  <p:slideViewPr>
    <p:cSldViewPr snapToGrid="0">
      <p:cViewPr varScale="1">
        <p:scale>
          <a:sx n="78" d="100"/>
          <a:sy n="78" d="100"/>
        </p:scale>
        <p:origin x="108" y="25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70" d="100"/>
          <a:sy n="70" d="100"/>
        </p:scale>
        <p:origin x="-329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7148B67B-A7F3-48F3-BB2B-A12CB6BAA840}" type="datetimeFigureOut">
              <a:rPr lang="ko-KR" altLang="en-US"/>
              <a:pPr>
                <a:defRPr/>
              </a:pPr>
              <a:t>2023-05-12</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DEE70800-4D8A-4159-B68C-CC136B8A54B9}" type="slidenum">
              <a:rPr lang="ko-KR" altLang="en-US"/>
              <a:pPr>
                <a:defRPr/>
              </a:pPr>
              <a:t>‹#›</a:t>
            </a:fld>
            <a:endParaRPr lang="ko-KR" altLang="en-US"/>
          </a:p>
        </p:txBody>
      </p:sp>
    </p:spTree>
    <p:extLst>
      <p:ext uri="{BB962C8B-B14F-4D97-AF65-F5344CB8AC3E}">
        <p14:creationId xmlns:p14="http://schemas.microsoft.com/office/powerpoint/2010/main" val="2603455970"/>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BFEDAF78-175F-4214-A514-F2B8D1228308}" type="slidenum">
              <a:rPr lang="ko-KR" altLang="en-US" smtClean="0"/>
              <a:pPr>
                <a:defRPr/>
              </a:pPr>
              <a:t>1</a:t>
            </a:fld>
            <a:endParaRPr lang="ko-K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section is Arduino setup section </a:t>
            </a:r>
          </a:p>
          <a:p>
            <a:endParaRPr lang="en-US" dirty="0" smtClean="0"/>
          </a:p>
          <a:p>
            <a:endParaRPr lang="en-US" dirty="0"/>
          </a:p>
        </p:txBody>
      </p:sp>
      <p:sp>
        <p:nvSpPr>
          <p:cNvPr id="4" name="Slide Number Placeholder 3"/>
          <p:cNvSpPr>
            <a:spLocks noGrp="1"/>
          </p:cNvSpPr>
          <p:nvPr>
            <p:ph type="sldNum" sz="quarter" idx="5"/>
          </p:nvPr>
        </p:nvSpPr>
        <p:spPr/>
        <p:txBody>
          <a:bodyPr/>
          <a:lstStyle/>
          <a:p>
            <a:pPr>
              <a:defRPr/>
            </a:pPr>
            <a:fld id="{DEE70800-4D8A-4159-B68C-CC136B8A54B9}" type="slidenum">
              <a:rPr lang="ko-KR" altLang="en-US" smtClean="0"/>
              <a:pPr>
                <a:defRPr/>
              </a:pPr>
              <a:t>10</a:t>
            </a:fld>
            <a:endParaRPr lang="ko-KR" altLang="en-US"/>
          </a:p>
        </p:txBody>
      </p:sp>
    </p:spTree>
    <p:extLst>
      <p:ext uri="{BB962C8B-B14F-4D97-AF65-F5344CB8AC3E}">
        <p14:creationId xmlns:p14="http://schemas.microsoft.com/office/powerpoint/2010/main" val="1612240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 manual is on the web. you can try it according to the instructions</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11</a:t>
            </a:fld>
            <a:endParaRPr lang="ko-KR" altLang="en-US"/>
          </a:p>
        </p:txBody>
      </p:sp>
    </p:spTree>
    <p:extLst>
      <p:ext uri="{BB962C8B-B14F-4D97-AF65-F5344CB8AC3E}">
        <p14:creationId xmlns:p14="http://schemas.microsoft.com/office/powerpoint/2010/main" val="1940147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BFEDAF78-175F-4214-A514-F2B8D1228308}" type="slidenum">
              <a:rPr lang="ko-KR" altLang="en-US" smtClean="0"/>
              <a:pPr>
                <a:defRPr/>
              </a:pPr>
              <a:t>2</a:t>
            </a:fld>
            <a:endParaRPr lang="ko-KR" altLang="en-US"/>
          </a:p>
        </p:txBody>
      </p:sp>
    </p:spTree>
    <p:extLst>
      <p:ext uri="{BB962C8B-B14F-4D97-AF65-F5344CB8AC3E}">
        <p14:creationId xmlns:p14="http://schemas.microsoft.com/office/powerpoint/2010/main" val="114300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NRF24L01</a:t>
            </a:r>
          </a:p>
          <a:p>
            <a:pPr marL="0" marR="0" lvl="0" indent="0" algn="l" defTabSz="914400" rtl="0" eaLnBrk="0" fontAlgn="base" latinLnBrk="1"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mn-lt"/>
                <a:ea typeface="+mn-ea"/>
                <a:cs typeface="+mn-cs"/>
              </a:rPr>
              <a:t>The main functional blocks of the NRF24L01 module are the radio transceiver, the baseband processing unit, and the interface control logic.</a:t>
            </a:r>
          </a:p>
          <a:p>
            <a:r>
              <a:rPr lang="en-US" sz="1200" b="0" i="0" kern="1200" dirty="0" smtClean="0">
                <a:solidFill>
                  <a:schemeClr val="tx1"/>
                </a:solidFill>
                <a:effectLst/>
                <a:latin typeface="+mn-lt"/>
                <a:ea typeface="+mn-ea"/>
                <a:cs typeface="+mn-cs"/>
              </a:rPr>
              <a:t> is a wireless communication module that uses a complex protocol to transmit and receive data.</a:t>
            </a:r>
          </a:p>
          <a:p>
            <a:pPr marL="0" marR="0" lvl="0" indent="0" algn="l" defTabSz="914400" rtl="0" eaLnBrk="0" fontAlgn="base" latinLnBrk="1"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mn-lt"/>
                <a:ea typeface="+mn-ea"/>
                <a:cs typeface="+mn-cs"/>
              </a:rPr>
              <a:t>The radio transceiver is responsible for transmitting and receiving data over the air using the 2.4GHz frequency band. The SPI interface is used to send and receive data to and from the NRF24L01 module. The interface control logic uses the SPI interface to configure the module and manage the transmission and reception of data.</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3</a:t>
            </a:fld>
            <a:endParaRPr lang="ko-KR" altLang="en-US"/>
          </a:p>
        </p:txBody>
      </p:sp>
    </p:spTree>
    <p:extLst>
      <p:ext uri="{BB962C8B-B14F-4D97-AF65-F5344CB8AC3E}">
        <p14:creationId xmlns:p14="http://schemas.microsoft.com/office/powerpoint/2010/main" val="1537189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these things to test </a:t>
            </a:r>
            <a:r>
              <a:rPr lang="en-US" dirty="0" err="1" smtClean="0"/>
              <a:t>rf</a:t>
            </a:r>
            <a:r>
              <a:rPr lang="en-US" dirty="0" smtClean="0"/>
              <a:t> module</a:t>
            </a:r>
            <a:endParaRPr lang="en-US" dirty="0" smtClean="0"/>
          </a:p>
          <a:p>
            <a:r>
              <a:rPr lang="en-US" baseline="0" dirty="0" smtClean="0"/>
              <a:t>Arduino IDE, </a:t>
            </a:r>
            <a:r>
              <a:rPr lang="en-US" baseline="0" dirty="0" err="1" smtClean="0"/>
              <a:t>rf</a:t>
            </a:r>
            <a:r>
              <a:rPr lang="en-US" baseline="0" dirty="0" smtClean="0"/>
              <a:t> module, Arduino </a:t>
            </a:r>
            <a:r>
              <a:rPr lang="en-US" baseline="0" dirty="0" err="1" smtClean="0"/>
              <a:t>uno</a:t>
            </a:r>
            <a:endParaRPr lang="en-US" baseline="0" dirty="0" smtClean="0"/>
          </a:p>
          <a:p>
            <a:r>
              <a:rPr lang="en-US" dirty="0" smtClean="0"/>
              <a:t>we are</a:t>
            </a:r>
            <a:r>
              <a:rPr lang="en-US" baseline="0" dirty="0" smtClean="0"/>
              <a:t> going to </a:t>
            </a:r>
            <a:r>
              <a:rPr lang="en-US" dirty="0" smtClean="0"/>
              <a:t>program this board using </a:t>
            </a:r>
            <a:r>
              <a:rPr lang="en-US" dirty="0" err="1" smtClean="0"/>
              <a:t>arduino</a:t>
            </a:r>
            <a:r>
              <a:rPr lang="en-US" dirty="0" smtClean="0"/>
              <a:t> IDE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4</a:t>
            </a:fld>
            <a:endParaRPr lang="ko-KR" altLang="en-US"/>
          </a:p>
        </p:txBody>
      </p:sp>
    </p:spTree>
    <p:extLst>
      <p:ext uri="{BB962C8B-B14F-4D97-AF65-F5344CB8AC3E}">
        <p14:creationId xmlns:p14="http://schemas.microsoft.com/office/powerpoint/2010/main" val="3292269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connect the module’s VCC pin to Arduino’s 3.3V and the GND pin to ground. CSN and CE pins can be connected to any digital pin on an Arduino; in our case, they are connected to digital pins #8 and #9.</a:t>
            </a:r>
          </a:p>
          <a:p>
            <a:r>
              <a:rPr lang="en-US" sz="1200" b="0" i="0" kern="1200" dirty="0" smtClean="0">
                <a:solidFill>
                  <a:schemeClr val="tx1"/>
                </a:solidFill>
                <a:effectLst/>
                <a:latin typeface="+mn-lt"/>
                <a:ea typeface="+mn-ea"/>
                <a:cs typeface="+mn-cs"/>
              </a:rPr>
              <a:t>SPI pins. that each Arduino board has a unique set of SPI pins that must be connected accordingly. For Arduino boards such as the UNO/Nano V3.0, these pins are digital 13 (SCK), 12 (MISO), 11 (MOSI)</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5</a:t>
            </a:fld>
            <a:endParaRPr lang="ko-KR" altLang="en-US"/>
          </a:p>
        </p:txBody>
      </p:sp>
    </p:spTree>
    <p:extLst>
      <p:ext uri="{BB962C8B-B14F-4D97-AF65-F5344CB8AC3E}">
        <p14:creationId xmlns:p14="http://schemas.microsoft.com/office/powerpoint/2010/main" val="3639766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The nRF24L01+ module transmits and receives data on a specific frequency known as a channel. For two or more modules to communicate with each other, they must be on the same channel. This channel can have any frequency in the 2.4 GHz ISM band, or more precisely, any frequency between 2.400 and 2.525 GHz (2400 to 2525 MHz).</a:t>
            </a:r>
          </a:p>
          <a:p>
            <a:r>
              <a:rPr lang="en-US" dirty="0" smtClean="0">
                <a:latin typeface="Times New Roman" panose="02020603050405020304" pitchFamily="18" charset="0"/>
                <a:cs typeface="Times New Roman" panose="02020603050405020304" pitchFamily="18" charset="0"/>
              </a:rPr>
              <a:t>Each channel takes up less than 1 MHz of bandwidth. This gives us 125 possible channels with a 1MHz spacing.</a:t>
            </a:r>
          </a:p>
          <a:p>
            <a:r>
              <a:rPr lang="en-US" dirty="0" smtClean="0">
                <a:latin typeface="Times New Roman" panose="02020603050405020304" pitchFamily="18" charset="0"/>
                <a:cs typeface="Times New Roman" panose="02020603050405020304" pitchFamily="18" charset="0"/>
              </a:rPr>
              <a:t>This means that the nRF24L01+ can operate on 125 different channels, allowing you to build a network of 125 independently operating modems in one location.</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6</a:t>
            </a:fld>
            <a:endParaRPr lang="ko-KR" altLang="en-US"/>
          </a:p>
        </p:txBody>
      </p:sp>
    </p:spTree>
    <p:extLst>
      <p:ext uri="{BB962C8B-B14F-4D97-AF65-F5344CB8AC3E}">
        <p14:creationId xmlns:p14="http://schemas.microsoft.com/office/powerpoint/2010/main" val="3229306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1" hangingPunct="0">
              <a:lnSpc>
                <a:spcPct val="100000"/>
              </a:lnSpc>
              <a:spcBef>
                <a:spcPct val="30000"/>
              </a:spcBef>
              <a:spcAft>
                <a:spcPct val="0"/>
              </a:spcAft>
              <a:buClrTx/>
              <a:buSzTx/>
              <a:buFontTx/>
              <a:buNone/>
              <a:tabLst/>
              <a:defRPr/>
            </a:pPr>
            <a:r>
              <a:rPr lang="en-US" dirty="0" smtClean="0"/>
              <a:t>now we need download the </a:t>
            </a:r>
            <a:r>
              <a:rPr lang="en-US" dirty="0" err="1" smtClean="0"/>
              <a:t>arduino</a:t>
            </a:r>
            <a:r>
              <a:rPr lang="en-US" dirty="0" smtClean="0"/>
              <a:t> ide to test </a:t>
            </a:r>
            <a:r>
              <a:rPr lang="en-US" dirty="0" smtClean="0"/>
              <a:t>RF</a:t>
            </a:r>
            <a:r>
              <a:rPr lang="en-US" baseline="0" dirty="0" smtClean="0"/>
              <a:t> module</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7</a:t>
            </a:fld>
            <a:endParaRPr lang="ko-KR" altLang="en-US"/>
          </a:p>
        </p:txBody>
      </p:sp>
    </p:spTree>
    <p:extLst>
      <p:ext uri="{BB962C8B-B14F-4D97-AF65-F5344CB8AC3E}">
        <p14:creationId xmlns:p14="http://schemas.microsoft.com/office/powerpoint/2010/main" val="220108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1"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mn-lt"/>
                <a:ea typeface="+mn-ea"/>
                <a:cs typeface="+mn-cs"/>
              </a:rPr>
              <a:t>The transmitter simply sends a traditional ‘Hello’ message to the receiver, which displays it in the Serial Monitor window.</a:t>
            </a:r>
            <a:endParaRPr lang="en-US" dirty="0" smtClean="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8</a:t>
            </a:fld>
            <a:endParaRPr lang="ko-KR" altLang="en-US"/>
          </a:p>
        </p:txBody>
      </p:sp>
    </p:spTree>
    <p:extLst>
      <p:ext uri="{BB962C8B-B14F-4D97-AF65-F5344CB8AC3E}">
        <p14:creationId xmlns:p14="http://schemas.microsoft.com/office/powerpoint/2010/main" val="2203431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latin typeface="Times New Roman" panose="02020603050405020304" pitchFamily="18" charset="0"/>
                <a:cs typeface="Times New Roman" panose="02020603050405020304" pitchFamily="18" charset="0"/>
              </a:rPr>
              <a:t>This is the libraries for </a:t>
            </a:r>
            <a:r>
              <a:rPr lang="en-US" dirty="0" err="1" smtClean="0">
                <a:solidFill>
                  <a:schemeClr val="tx1"/>
                </a:solidFill>
                <a:latin typeface="Times New Roman" panose="02020603050405020304" pitchFamily="18" charset="0"/>
                <a:cs typeface="Times New Roman" panose="02020603050405020304" pitchFamily="18" charset="0"/>
              </a:rPr>
              <a:t>bluetooth</a:t>
            </a:r>
            <a:r>
              <a:rPr lang="en-US" dirty="0" smtClean="0">
                <a:solidFill>
                  <a:schemeClr val="tx1"/>
                </a:solidFill>
                <a:latin typeface="Times New Roman" panose="02020603050405020304" pitchFamily="18" charset="0"/>
                <a:cs typeface="Times New Roman" panose="02020603050405020304" pitchFamily="18" charset="0"/>
              </a:rPr>
              <a:t> and OLED display.</a:t>
            </a:r>
            <a:endParaRPr lang="mn-MN"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This is the configuration of the </a:t>
            </a:r>
            <a:r>
              <a:rPr lang="en-US" dirty="0" err="1" smtClean="0">
                <a:solidFill>
                  <a:schemeClr val="tx1"/>
                </a:solidFill>
                <a:latin typeface="Times New Roman" panose="02020603050405020304" pitchFamily="18" charset="0"/>
                <a:cs typeface="Times New Roman" panose="02020603050405020304" pitchFamily="18" charset="0"/>
              </a:rPr>
              <a:t>wifi</a:t>
            </a:r>
            <a:r>
              <a:rPr lang="en-US" dirty="0" smtClean="0">
                <a:solidFill>
                  <a:schemeClr val="tx1"/>
                </a:solidFill>
                <a:latin typeface="Times New Roman" panose="02020603050405020304" pitchFamily="18" charset="0"/>
                <a:cs typeface="Times New Roman" panose="02020603050405020304" pitchFamily="18" charset="0"/>
              </a:rPr>
              <a:t> server on port 80</a:t>
            </a:r>
          </a:p>
          <a:p>
            <a:pPr marL="0" marR="0" lvl="0" indent="0" algn="l" defTabSz="914400" rtl="0" eaLnBrk="0" fontAlgn="base" latinLnBrk="1"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This is the </a:t>
            </a:r>
            <a:r>
              <a:rPr lang="en-US" dirty="0" err="1" smtClean="0">
                <a:solidFill>
                  <a:schemeClr val="tx1"/>
                </a:solidFill>
                <a:latin typeface="Times New Roman" panose="02020603050405020304" pitchFamily="18" charset="0"/>
                <a:cs typeface="Times New Roman" panose="02020603050405020304" pitchFamily="18" charset="0"/>
              </a:rPr>
              <a:t>oled</a:t>
            </a:r>
            <a:r>
              <a:rPr lang="en-US" dirty="0" smtClean="0">
                <a:solidFill>
                  <a:schemeClr val="tx1"/>
                </a:solidFill>
                <a:latin typeface="Times New Roman" panose="02020603050405020304" pitchFamily="18" charset="0"/>
                <a:cs typeface="Times New Roman" panose="02020603050405020304" pitchFamily="18" charset="0"/>
              </a:rPr>
              <a:t> display setup</a:t>
            </a:r>
          </a:p>
          <a:p>
            <a:r>
              <a:rPr lang="en-US" dirty="0" smtClean="0">
                <a:solidFill>
                  <a:schemeClr val="tx1"/>
                </a:solidFill>
                <a:latin typeface="Times New Roman" panose="02020603050405020304" pitchFamily="18" charset="0"/>
                <a:cs typeface="Times New Roman" panose="02020603050405020304" pitchFamily="18" charset="0"/>
              </a:rPr>
              <a:t>These are variables that will be used to store data received over </a:t>
            </a:r>
            <a:r>
              <a:rPr lang="en-US" dirty="0" err="1" smtClean="0">
                <a:solidFill>
                  <a:schemeClr val="tx1"/>
                </a:solidFill>
                <a:latin typeface="Times New Roman" panose="02020603050405020304" pitchFamily="18" charset="0"/>
                <a:cs typeface="Times New Roman" panose="02020603050405020304" pitchFamily="18" charset="0"/>
              </a:rPr>
              <a:t>WiFi</a:t>
            </a:r>
            <a:r>
              <a:rPr lang="en-US" dirty="0" smtClean="0">
                <a:solidFill>
                  <a:schemeClr val="tx1"/>
                </a:solidFill>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5"/>
          </p:nvPr>
        </p:nvSpPr>
        <p:spPr/>
        <p:txBody>
          <a:bodyPr/>
          <a:lstStyle/>
          <a:p>
            <a:pPr>
              <a:defRPr/>
            </a:pPr>
            <a:fld id="{DEE70800-4D8A-4159-B68C-CC136B8A54B9}" type="slidenum">
              <a:rPr lang="ko-KR" altLang="en-US" smtClean="0"/>
              <a:pPr>
                <a:defRPr/>
              </a:pPr>
              <a:t>9</a:t>
            </a:fld>
            <a:endParaRPr lang="ko-KR" altLang="en-US"/>
          </a:p>
        </p:txBody>
      </p:sp>
    </p:spTree>
    <p:extLst>
      <p:ext uri="{BB962C8B-B14F-4D97-AF65-F5344CB8AC3E}">
        <p14:creationId xmlns:p14="http://schemas.microsoft.com/office/powerpoint/2010/main" val="3819898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lvl1pPr>
              <a:defRPr/>
            </a:lvl1pPr>
          </a:lstStyle>
          <a:p>
            <a:pPr>
              <a:defRPr/>
            </a:pPr>
            <a:fld id="{440144BB-4694-43CC-A428-16E68EDEEC42}" type="datetime1">
              <a:rPr lang="ko-KR" altLang="en-US"/>
              <a:pPr>
                <a:defRPr/>
              </a:pPr>
              <a:t>2023-05-12</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1728D775-485E-466E-B9FF-99AF2D09AAB4}" type="slidenum">
              <a:rPr lang="ko-KR" altLang="en-US"/>
              <a:pPr>
                <a:defRPr/>
              </a:pPr>
              <a:t>‹#›</a:t>
            </a:fld>
            <a:endParaRPr lang="ko-KR" altLang="en-US"/>
          </a:p>
        </p:txBody>
      </p:sp>
    </p:spTree>
    <p:extLst>
      <p:ext uri="{BB962C8B-B14F-4D97-AF65-F5344CB8AC3E}">
        <p14:creationId xmlns:p14="http://schemas.microsoft.com/office/powerpoint/2010/main" val="383747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3C658437-1F9D-476B-A00C-9150EF5325A8}" type="datetime1">
              <a:rPr lang="ko-KR" altLang="en-US"/>
              <a:pPr>
                <a:defRPr/>
              </a:pPr>
              <a:t>2023-05-12</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C714ECDC-9561-404E-B7BD-B07FDC908964}" type="slidenum">
              <a:rPr lang="ko-KR" altLang="en-US"/>
              <a:pPr>
                <a:defRPr/>
              </a:pPr>
              <a:t>‹#›</a:t>
            </a:fld>
            <a:endParaRPr lang="ko-KR" altLang="en-US"/>
          </a:p>
        </p:txBody>
      </p:sp>
    </p:spTree>
    <p:extLst>
      <p:ext uri="{BB962C8B-B14F-4D97-AF65-F5344CB8AC3E}">
        <p14:creationId xmlns:p14="http://schemas.microsoft.com/office/powerpoint/2010/main" val="3846979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BE971FAD-BE1B-4988-B880-363703F240D5}" type="datetime1">
              <a:rPr lang="ko-KR" altLang="en-US"/>
              <a:pPr>
                <a:defRPr/>
              </a:pPr>
              <a:t>2023-05-12</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2C3469E5-FCA8-44DE-A8AA-47496B6D2391}" type="slidenum">
              <a:rPr lang="ko-KR" altLang="en-US"/>
              <a:pPr>
                <a:defRPr/>
              </a:pPr>
              <a:t>‹#›</a:t>
            </a:fld>
            <a:endParaRPr lang="ko-KR" altLang="en-US"/>
          </a:p>
        </p:txBody>
      </p:sp>
    </p:spTree>
    <p:extLst>
      <p:ext uri="{BB962C8B-B14F-4D97-AF65-F5344CB8AC3E}">
        <p14:creationId xmlns:p14="http://schemas.microsoft.com/office/powerpoint/2010/main" val="3675076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9E26B2AC-8493-4B2C-B89E-02B5DE32BF68}" type="datetime1">
              <a:rPr lang="ko-KR" altLang="en-US"/>
              <a:pPr>
                <a:defRPr/>
              </a:pPr>
              <a:t>2023-05-12</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424CBCD8-9B8E-4042-BEE6-A2EC148CB12B}" type="slidenum">
              <a:rPr lang="ko-KR" altLang="en-US"/>
              <a:pPr>
                <a:defRPr/>
              </a:pPr>
              <a:t>‹#›</a:t>
            </a:fld>
            <a:endParaRPr lang="ko-KR" altLang="en-US"/>
          </a:p>
        </p:txBody>
      </p:sp>
    </p:spTree>
    <p:extLst>
      <p:ext uri="{BB962C8B-B14F-4D97-AF65-F5344CB8AC3E}">
        <p14:creationId xmlns:p14="http://schemas.microsoft.com/office/powerpoint/2010/main" val="332611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lvl1pPr>
              <a:defRPr/>
            </a:lvl1pPr>
          </a:lstStyle>
          <a:p>
            <a:pPr>
              <a:defRPr/>
            </a:pPr>
            <a:fld id="{85E65FBB-6904-4A4C-B4F4-33877DE76054}" type="datetime1">
              <a:rPr lang="ko-KR" altLang="en-US"/>
              <a:pPr>
                <a:defRPr/>
              </a:pPr>
              <a:t>2023-05-12</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D2568E81-A9D2-433D-8493-09E8FC5BBBDA}" type="slidenum">
              <a:rPr lang="ko-KR" altLang="en-US"/>
              <a:pPr>
                <a:defRPr/>
              </a:pPr>
              <a:t>‹#›</a:t>
            </a:fld>
            <a:endParaRPr lang="ko-KR" altLang="en-US"/>
          </a:p>
        </p:txBody>
      </p:sp>
    </p:spTree>
    <p:extLst>
      <p:ext uri="{BB962C8B-B14F-4D97-AF65-F5344CB8AC3E}">
        <p14:creationId xmlns:p14="http://schemas.microsoft.com/office/powerpoint/2010/main" val="415348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p:cNvSpPr>
            <a:spLocks noGrp="1"/>
          </p:cNvSpPr>
          <p:nvPr>
            <p:ph type="dt" sz="half" idx="10"/>
          </p:nvPr>
        </p:nvSpPr>
        <p:spPr/>
        <p:txBody>
          <a:bodyPr/>
          <a:lstStyle>
            <a:lvl1pPr>
              <a:defRPr/>
            </a:lvl1pPr>
          </a:lstStyle>
          <a:p>
            <a:pPr>
              <a:defRPr/>
            </a:pPr>
            <a:fld id="{B2B555EA-7498-42D5-B911-FF860203B243}" type="datetime1">
              <a:rPr lang="ko-KR" altLang="en-US"/>
              <a:pPr>
                <a:defRPr/>
              </a:pPr>
              <a:t>2023-05-12</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1DCBEE94-6D92-4BCF-AB07-83010C86649B}" type="slidenum">
              <a:rPr lang="ko-KR" altLang="en-US"/>
              <a:pPr>
                <a:defRPr/>
              </a:pPr>
              <a:t>‹#›</a:t>
            </a:fld>
            <a:endParaRPr lang="ko-KR" altLang="en-US"/>
          </a:p>
        </p:txBody>
      </p:sp>
    </p:spTree>
    <p:extLst>
      <p:ext uri="{BB962C8B-B14F-4D97-AF65-F5344CB8AC3E}">
        <p14:creationId xmlns:p14="http://schemas.microsoft.com/office/powerpoint/2010/main" val="44872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p:txBody>
          <a:bodyPr/>
          <a:lstStyle>
            <a:lvl1pPr>
              <a:defRPr/>
            </a:lvl1pPr>
          </a:lstStyle>
          <a:p>
            <a:pPr>
              <a:defRPr/>
            </a:pPr>
            <a:fld id="{708369B7-5956-4BED-828C-4D8CF418E997}" type="datetime1">
              <a:rPr lang="ko-KR" altLang="en-US"/>
              <a:pPr>
                <a:defRPr/>
              </a:pPr>
              <a:t>2023-05-12</a:t>
            </a:fld>
            <a:endParaRPr lang="ko-KR" altLang="en-US"/>
          </a:p>
        </p:txBody>
      </p:sp>
      <p:sp>
        <p:nvSpPr>
          <p:cNvPr id="8" name="바닥글 개체 틀 4"/>
          <p:cNvSpPr>
            <a:spLocks noGrp="1"/>
          </p:cNvSpPr>
          <p:nvPr>
            <p:ph type="ftr" sz="quarter" idx="11"/>
          </p:nvPr>
        </p:nvSpPr>
        <p:spPr/>
        <p:txBody>
          <a:bodyPr/>
          <a:lstStyle>
            <a:lvl1pPr>
              <a:defRPr/>
            </a:lvl1pPr>
          </a:lstStyle>
          <a:p>
            <a:pPr>
              <a:defRPr/>
            </a:pPr>
            <a:endParaRPr lang="ko-KR" altLang="en-US"/>
          </a:p>
        </p:txBody>
      </p:sp>
      <p:sp>
        <p:nvSpPr>
          <p:cNvPr id="9" name="슬라이드 번호 개체 틀 5"/>
          <p:cNvSpPr>
            <a:spLocks noGrp="1"/>
          </p:cNvSpPr>
          <p:nvPr>
            <p:ph type="sldNum" sz="quarter" idx="12"/>
          </p:nvPr>
        </p:nvSpPr>
        <p:spPr/>
        <p:txBody>
          <a:bodyPr/>
          <a:lstStyle>
            <a:lvl1pPr>
              <a:defRPr/>
            </a:lvl1pPr>
          </a:lstStyle>
          <a:p>
            <a:pPr>
              <a:defRPr/>
            </a:pPr>
            <a:fld id="{F9B2A82E-FEF8-47F5-AAE3-0EB98F86EA5A}" type="slidenum">
              <a:rPr lang="ko-KR" altLang="en-US"/>
              <a:pPr>
                <a:defRPr/>
              </a:pPr>
              <a:t>‹#›</a:t>
            </a:fld>
            <a:endParaRPr lang="ko-KR" altLang="en-US"/>
          </a:p>
        </p:txBody>
      </p:sp>
    </p:spTree>
    <p:extLst>
      <p:ext uri="{BB962C8B-B14F-4D97-AF65-F5344CB8AC3E}">
        <p14:creationId xmlns:p14="http://schemas.microsoft.com/office/powerpoint/2010/main" val="37092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p:cNvSpPr>
            <a:spLocks noGrp="1"/>
          </p:cNvSpPr>
          <p:nvPr>
            <p:ph type="dt" sz="half" idx="10"/>
          </p:nvPr>
        </p:nvSpPr>
        <p:spPr/>
        <p:txBody>
          <a:bodyPr/>
          <a:lstStyle>
            <a:lvl1pPr>
              <a:defRPr/>
            </a:lvl1pPr>
          </a:lstStyle>
          <a:p>
            <a:pPr>
              <a:defRPr/>
            </a:pPr>
            <a:fld id="{14263EB6-12D1-4695-B16F-2E08DD6FC323}" type="datetime1">
              <a:rPr lang="ko-KR" altLang="en-US"/>
              <a:pPr>
                <a:defRPr/>
              </a:pPr>
              <a:t>2023-05-12</a:t>
            </a:fld>
            <a:endParaRPr lang="ko-KR" altLang="en-US"/>
          </a:p>
        </p:txBody>
      </p:sp>
      <p:sp>
        <p:nvSpPr>
          <p:cNvPr id="4" name="바닥글 개체 틀 4"/>
          <p:cNvSpPr>
            <a:spLocks noGrp="1"/>
          </p:cNvSpPr>
          <p:nvPr>
            <p:ph type="ftr" sz="quarter" idx="11"/>
          </p:nvPr>
        </p:nvSpPr>
        <p:spPr/>
        <p:txBody>
          <a:bodyPr/>
          <a:lstStyle>
            <a:lvl1pPr>
              <a:defRPr/>
            </a:lvl1pPr>
          </a:lstStyle>
          <a:p>
            <a:pPr>
              <a:defRPr/>
            </a:pPr>
            <a:endParaRPr lang="ko-KR" altLang="en-US"/>
          </a:p>
        </p:txBody>
      </p:sp>
      <p:sp>
        <p:nvSpPr>
          <p:cNvPr id="5" name="슬라이드 번호 개체 틀 5"/>
          <p:cNvSpPr>
            <a:spLocks noGrp="1"/>
          </p:cNvSpPr>
          <p:nvPr>
            <p:ph type="sldNum" sz="quarter" idx="12"/>
          </p:nvPr>
        </p:nvSpPr>
        <p:spPr/>
        <p:txBody>
          <a:bodyPr/>
          <a:lstStyle>
            <a:lvl1pPr>
              <a:defRPr/>
            </a:lvl1pPr>
          </a:lstStyle>
          <a:p>
            <a:pPr>
              <a:defRPr/>
            </a:pPr>
            <a:fld id="{8BA9925D-67DB-4ECA-8F14-25576C1EBA74}" type="slidenum">
              <a:rPr lang="ko-KR" altLang="en-US"/>
              <a:pPr>
                <a:defRPr/>
              </a:pPr>
              <a:t>‹#›</a:t>
            </a:fld>
            <a:endParaRPr lang="ko-KR" altLang="en-US"/>
          </a:p>
        </p:txBody>
      </p:sp>
    </p:spTree>
    <p:extLst>
      <p:ext uri="{BB962C8B-B14F-4D97-AF65-F5344CB8AC3E}">
        <p14:creationId xmlns:p14="http://schemas.microsoft.com/office/powerpoint/2010/main" val="386765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fld id="{3971F704-2142-4DF9-A2FA-2FF3A93CF3B2}" type="datetime1">
              <a:rPr lang="ko-KR" altLang="en-US"/>
              <a:pPr>
                <a:defRPr/>
              </a:pPr>
              <a:t>2023-05-12</a:t>
            </a:fld>
            <a:endParaRPr lang="ko-KR" altLang="en-US"/>
          </a:p>
        </p:txBody>
      </p:sp>
      <p:sp>
        <p:nvSpPr>
          <p:cNvPr id="3" name="바닥글 개체 틀 4"/>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p:cNvSpPr>
            <a:spLocks noGrp="1"/>
          </p:cNvSpPr>
          <p:nvPr>
            <p:ph type="sldNum" sz="quarter" idx="12"/>
          </p:nvPr>
        </p:nvSpPr>
        <p:spPr/>
        <p:txBody>
          <a:bodyPr/>
          <a:lstStyle>
            <a:lvl1pPr>
              <a:defRPr/>
            </a:lvl1pPr>
          </a:lstStyle>
          <a:p>
            <a:pPr>
              <a:defRPr/>
            </a:pPr>
            <a:fld id="{A41BEE01-DC60-4815-A993-3B20DBF4284A}" type="slidenum">
              <a:rPr lang="ko-KR" altLang="en-US"/>
              <a:pPr>
                <a:defRPr/>
              </a:pPr>
              <a:t>‹#›</a:t>
            </a:fld>
            <a:endParaRPr lang="ko-KR" altLang="en-US"/>
          </a:p>
        </p:txBody>
      </p:sp>
    </p:spTree>
    <p:extLst>
      <p:ext uri="{BB962C8B-B14F-4D97-AF65-F5344CB8AC3E}">
        <p14:creationId xmlns:p14="http://schemas.microsoft.com/office/powerpoint/2010/main" val="13745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EC6A38F4-760A-411D-862F-8FE155AC35D9}" type="datetime1">
              <a:rPr lang="ko-KR" altLang="en-US"/>
              <a:pPr>
                <a:defRPr/>
              </a:pPr>
              <a:t>2023-05-12</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73E93154-4D6B-4EF3-8462-B68C36C7EF30}" type="slidenum">
              <a:rPr lang="ko-KR" altLang="en-US"/>
              <a:pPr>
                <a:defRPr/>
              </a:pPr>
              <a:t>‹#›</a:t>
            </a:fld>
            <a:endParaRPr lang="ko-KR" altLang="en-US"/>
          </a:p>
        </p:txBody>
      </p:sp>
    </p:spTree>
    <p:extLst>
      <p:ext uri="{BB962C8B-B14F-4D97-AF65-F5344CB8AC3E}">
        <p14:creationId xmlns:p14="http://schemas.microsoft.com/office/powerpoint/2010/main" val="421787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99819054-9F2E-430D-974C-10C1222FBD5E}" type="datetime1">
              <a:rPr lang="ko-KR" altLang="en-US"/>
              <a:pPr>
                <a:defRPr/>
              </a:pPr>
              <a:t>2023-05-12</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A7305E60-2AB7-4B4B-B634-EC2CD1D64F22}" type="slidenum">
              <a:rPr lang="ko-KR" altLang="en-US"/>
              <a:pPr>
                <a:defRPr/>
              </a:pPr>
              <a:t>‹#›</a:t>
            </a:fld>
            <a:endParaRPr lang="ko-KR" altLang="en-US"/>
          </a:p>
        </p:txBody>
      </p:sp>
    </p:spTree>
    <p:extLst>
      <p:ext uri="{BB962C8B-B14F-4D97-AF65-F5344CB8AC3E}">
        <p14:creationId xmlns:p14="http://schemas.microsoft.com/office/powerpoint/2010/main" val="243318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CFADA4A4-2829-4410-8367-2138A80CF8BA}" type="datetime1">
              <a:rPr lang="ko-KR" altLang="en-US"/>
              <a:pPr>
                <a:defRPr/>
              </a:pPr>
              <a:t>2023-05-12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C38E5689-601F-4540-A71B-9DA03159A188}"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hyperlink" Target="https://www.cbnu.ac.kr/site/english/main.do"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그룹 13"/>
          <p:cNvGrpSpPr>
            <a:grpSpLocks/>
          </p:cNvGrpSpPr>
          <p:nvPr/>
        </p:nvGrpSpPr>
        <p:grpSpPr bwMode="auto">
          <a:xfrm>
            <a:off x="0" y="260350"/>
            <a:ext cx="9064937" cy="6264275"/>
            <a:chOff x="107506" y="260865"/>
            <a:chExt cx="9065846" cy="6264590"/>
          </a:xfrm>
        </p:grpSpPr>
        <p:cxnSp>
          <p:nvCxnSpPr>
            <p:cNvPr id="15" name="직선 연결선 14"/>
            <p:cNvCxnSpPr/>
            <p:nvPr/>
          </p:nvCxnSpPr>
          <p:spPr>
            <a:xfrm>
              <a:off x="1115669" y="6525455"/>
              <a:ext cx="705714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직선 연결선 15"/>
            <p:cNvCxnSpPr/>
            <p:nvPr/>
          </p:nvCxnSpPr>
          <p:spPr>
            <a:xfrm>
              <a:off x="4708709" y="505543"/>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394873" y="260865"/>
              <a:ext cx="0" cy="45373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467905" y="405335"/>
              <a:ext cx="0" cy="2124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217"/>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8BB916B2-89EA-496D-8231-E5C4523A5560}" type="slidenum">
              <a:rPr lang="ko-KR" altLang="en-US" sz="1400">
                <a:solidFill>
                  <a:srgbClr val="002060"/>
                </a:solidFill>
                <a:latin typeface="Times New Roman" pitchFamily="18" charset="0"/>
                <a:cs typeface="Times New Roman" pitchFamily="18" charset="0"/>
              </a:rPr>
              <a:pPr>
                <a:defRPr/>
              </a:pPr>
              <a:t>1</a:t>
            </a:fld>
            <a:endParaRPr lang="ko-KR" altLang="en-US" sz="1400" dirty="0">
              <a:solidFill>
                <a:srgbClr val="002060"/>
              </a:solidFill>
              <a:latin typeface="Times New Roman" pitchFamily="18" charset="0"/>
              <a:cs typeface="Times New Roman" pitchFamily="18" charset="0"/>
            </a:endParaRPr>
          </a:p>
        </p:txBody>
      </p:sp>
      <p:sp>
        <p:nvSpPr>
          <p:cNvPr id="13" name="Rectangle 1"/>
          <p:cNvSpPr>
            <a:spLocks noChangeArrowheads="1"/>
          </p:cNvSpPr>
          <p:nvPr/>
        </p:nvSpPr>
        <p:spPr bwMode="auto">
          <a:xfrm>
            <a:off x="1979613" y="1557338"/>
            <a:ext cx="6003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r>
              <a:rPr lang="en-US" altLang="ko-KR" sz="2400" b="1" dirty="0" err="1">
                <a:solidFill>
                  <a:srgbClr val="002060"/>
                </a:solidFill>
                <a:latin typeface="Times New Roman" panose="02020603050405020304" pitchFamily="18" charset="0"/>
                <a:cs typeface="Times New Roman" panose="02020603050405020304" pitchFamily="18" charset="0"/>
              </a:rPr>
              <a:t>Chungbuk</a:t>
            </a:r>
            <a:r>
              <a:rPr lang="en-US" altLang="ko-KR" sz="2400" b="1" dirty="0">
                <a:solidFill>
                  <a:srgbClr val="002060"/>
                </a:solidFill>
                <a:latin typeface="Times New Roman" panose="02020603050405020304" pitchFamily="18" charset="0"/>
                <a:cs typeface="Times New Roman" panose="02020603050405020304" pitchFamily="18" charset="0"/>
                <a:hlinkClick r:id="rId4"/>
              </a:rPr>
              <a:t> </a:t>
            </a:r>
            <a:r>
              <a:rPr lang="en-US" altLang="ko-KR" sz="2400" b="1" dirty="0">
                <a:solidFill>
                  <a:srgbClr val="002060"/>
                </a:solidFill>
                <a:latin typeface="Times New Roman" panose="02020603050405020304" pitchFamily="18" charset="0"/>
                <a:cs typeface="Times New Roman" panose="02020603050405020304" pitchFamily="18" charset="0"/>
              </a:rPr>
              <a:t>National University - </a:t>
            </a:r>
            <a:r>
              <a:rPr lang="ko-KR" altLang="en-US" sz="2400" b="1" dirty="0">
                <a:solidFill>
                  <a:srgbClr val="002060"/>
                </a:solidFill>
                <a:latin typeface="Times New Roman" panose="02020603050405020304" pitchFamily="18" charset="0"/>
                <a:cs typeface="Times New Roman" panose="02020603050405020304" pitchFamily="18" charset="0"/>
              </a:rPr>
              <a:t>충북대학교</a:t>
            </a:r>
            <a:endParaRPr lang="ko-KR" altLang="en-US" sz="2400" b="1" dirty="0">
              <a:solidFill>
                <a:srgbClr val="002060"/>
              </a:solidFill>
              <a:latin typeface="Times New Roman" panose="02020603050405020304" pitchFamily="18" charset="0"/>
              <a:cs typeface="Times New Roman" panose="02020603050405020304" pitchFamily="18" charset="0"/>
              <a:hlinkClick r:id="rId4"/>
            </a:endParaRPr>
          </a:p>
        </p:txBody>
      </p:sp>
      <p:pic>
        <p:nvPicPr>
          <p:cNvPr id="14" name="Picture 8" descr="Chungbuk National University - ì¶©ë¶ëíêµ Ð·ÑÑÐ³Ð°Ð½ Ð¸Ð»ÑÑÑÒ¯Ò¯Ð´"/>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24777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4"/>
          <p:cNvSpPr txBox="1">
            <a:spLocks noChangeArrowheads="1"/>
          </p:cNvSpPr>
          <p:nvPr/>
        </p:nvSpPr>
        <p:spPr bwMode="auto">
          <a:xfrm>
            <a:off x="4221166" y="5661025"/>
            <a:ext cx="128112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eaLnBrk="1" latinLnBrk="1" hangingPunct="1">
              <a:lnSpc>
                <a:spcPct val="150000"/>
              </a:lnSpc>
            </a:pPr>
            <a:r>
              <a:rPr kumimoji="0" lang="en-US" altLang="ko-KR" dirty="0" smtClean="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rPr>
              <a:t>2023. </a:t>
            </a:r>
            <a:r>
              <a:rPr kumimoji="0" lang="en-US" altLang="ko-KR" dirty="0" smtClean="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rPr>
              <a:t>05.13</a:t>
            </a:r>
            <a:endParaRPr kumimoji="0" lang="ko-KR" altLang="en-US" dirty="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endParaRPr>
          </a:p>
        </p:txBody>
      </p:sp>
      <p:sp>
        <p:nvSpPr>
          <p:cNvPr id="22" name="Rectangle 4"/>
          <p:cNvSpPr>
            <a:spLocks noChangeArrowheads="1"/>
          </p:cNvSpPr>
          <p:nvPr/>
        </p:nvSpPr>
        <p:spPr bwMode="auto">
          <a:xfrm>
            <a:off x="1473200" y="3349281"/>
            <a:ext cx="651033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a:r>
              <a:rPr lang="en-US" sz="3200" dirty="0" smtClean="0">
                <a:latin typeface="Times New Roman" panose="02020603050405020304" pitchFamily="18" charset="0"/>
                <a:cs typeface="Times New Roman" panose="02020603050405020304" pitchFamily="18" charset="0"/>
              </a:rPr>
              <a:t>NRF24L01</a:t>
            </a:r>
            <a:endParaRPr lang="en-US" sz="3200" dirty="0" smtClean="0">
              <a:latin typeface="Times New Roman" panose="02020603050405020304" pitchFamily="18" charset="0"/>
              <a:cs typeface="Times New Roman" panose="02020603050405020304" pitchFamily="18" charset="0"/>
            </a:endParaRPr>
          </a:p>
          <a:p>
            <a:pPr algn="ctr"/>
            <a:r>
              <a:rPr lang="en-US" altLang="ko-KR" sz="3200" dirty="0">
                <a:latin typeface="Times New Roman" panose="02020603050405020304" pitchFamily="18" charset="0"/>
                <a:cs typeface="Times New Roman" panose="02020603050405020304" pitchFamily="18" charset="0"/>
              </a:rPr>
              <a:t>Teaching assistant: </a:t>
            </a:r>
            <a:r>
              <a:rPr lang="ko-KR" altLang="en-US" sz="3200" dirty="0" smtClean="0">
                <a:latin typeface="Times New Roman" panose="02020603050405020304" pitchFamily="18" charset="0"/>
                <a:cs typeface="Times New Roman" panose="02020603050405020304" pitchFamily="18" charset="0"/>
              </a:rPr>
              <a:t>배일호</a:t>
            </a:r>
            <a:endParaRPr lang="ko-KR" altLang="ko-KR" sz="3200" dirty="0">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383"/>
    </mc:Choice>
    <mc:Fallback xmlns="">
      <p:transition spd="slow" advTm="8383"/>
    </mc:Fallback>
  </mc:AlternateContent>
  <p:timing>
    <p:tnLst>
      <p:par>
        <p:cTn id="1" dur="indefinite" restart="never" nodeType="tmRoot"/>
      </p:par>
    </p:tnLst>
  </p:timing>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a:solidFill>
                  <a:srgbClr val="002060"/>
                </a:solidFill>
                <a:latin typeface="Times New Roman" panose="02020603050405020304" pitchFamily="18" charset="0"/>
                <a:cs typeface="Times New Roman" pitchFamily="18" charset="0"/>
              </a:rPr>
              <a:pPr>
                <a:defRPr/>
              </a:pPr>
              <a:t>10</a:t>
            </a:fld>
            <a:endParaRPr lang="ko-KR" altLang="en-US"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sz="1200">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369332"/>
          </a:xfrm>
          <a:prstGeom prst="rect">
            <a:avLst/>
          </a:prstGeom>
          <a:noFill/>
          <a:ln w="9525">
            <a:noFill/>
            <a:miter lim="800000"/>
            <a:headEnd/>
            <a:tailEnd/>
          </a:ln>
        </p:spPr>
        <p:txBody>
          <a:bodyPr>
            <a:spAutoFit/>
          </a:bodyPr>
          <a:lstStyle/>
          <a:p>
            <a:pPr>
              <a:defRPr/>
            </a:pPr>
            <a:r>
              <a:rPr lang="en-US" altLang="ko-KR" b="1" dirty="0" smtClean="0">
                <a:latin typeface="Times New Roman" panose="02020603050405020304" pitchFamily="18" charset="0"/>
                <a:ea typeface="+mn-ea"/>
                <a:cs typeface="Times New Roman" panose="02020603050405020304" pitchFamily="18" charset="0"/>
              </a:rPr>
              <a:t>4. </a:t>
            </a:r>
            <a:r>
              <a:rPr lang="en-US" altLang="ko-KR" dirty="0" smtClean="0">
                <a:latin typeface="Times New Roman" panose="02020603050405020304" pitchFamily="18" charset="0"/>
                <a:cs typeface="Times New Roman" panose="02020603050405020304" pitchFamily="18" charset="0"/>
              </a:rPr>
              <a:t>Code and Code description</a:t>
            </a:r>
            <a:endParaRPr lang="en-US" altLang="ko-KR"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385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200">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641350" y="-3542139"/>
            <a:ext cx="6216650" cy="276999"/>
          </a:xfrm>
          <a:prstGeom prst="rect">
            <a:avLst/>
          </a:prstGeom>
        </p:spPr>
        <p:txBody>
          <a:bodyPr wrap="square">
            <a:spAutoFit/>
          </a:bodyPr>
          <a:lstStyle/>
          <a:p>
            <a:endParaRPr lang="en-US" sz="1200" b="0" dirty="0">
              <a:solidFill>
                <a:srgbClr val="D4D4D4"/>
              </a:solidFill>
              <a:effectLst/>
              <a:latin typeface="Times New Roman" panose="02020603050405020304" pitchFamily="18" charset="0"/>
              <a:cs typeface="Times New Roman" panose="02020603050405020304" pitchFamily="18" charset="0"/>
            </a:endParaRPr>
          </a:p>
        </p:txBody>
      </p:sp>
      <p:sp>
        <p:nvSpPr>
          <p:cNvPr id="7" name="Rectangle 6"/>
          <p:cNvSpPr/>
          <p:nvPr/>
        </p:nvSpPr>
        <p:spPr>
          <a:xfrm>
            <a:off x="473075" y="701450"/>
            <a:ext cx="6909117" cy="6001643"/>
          </a:xfrm>
          <a:prstGeom prst="rect">
            <a:avLst/>
          </a:prstGeom>
        </p:spPr>
        <p:txBody>
          <a:bodyPr wrap="square">
            <a:spAutoFit/>
          </a:bodyPr>
          <a:lstStyle/>
          <a:p>
            <a:r>
              <a:rPr lang="en-US" sz="1200" dirty="0" smtClean="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include &lt;</a:t>
            </a:r>
            <a:r>
              <a:rPr lang="en-US" sz="1200" dirty="0" err="1">
                <a:latin typeface="Times New Roman" panose="02020603050405020304" pitchFamily="18" charset="0"/>
                <a:cs typeface="Times New Roman" panose="02020603050405020304" pitchFamily="18" charset="0"/>
              </a:rPr>
              <a:t>SPI.h</a:t>
            </a:r>
            <a:r>
              <a:rPr lang="en-US" sz="1200" dirty="0">
                <a:latin typeface="Times New Roman" panose="02020603050405020304" pitchFamily="18" charset="0"/>
                <a:cs typeface="Times New Roman" panose="02020603050405020304" pitchFamily="18" charset="0"/>
              </a:rPr>
              <a:t>&gt;</a:t>
            </a:r>
          </a:p>
          <a:p>
            <a:r>
              <a:rPr lang="en-US" sz="1200" dirty="0">
                <a:latin typeface="Times New Roman" panose="02020603050405020304" pitchFamily="18" charset="0"/>
                <a:cs typeface="Times New Roman" panose="02020603050405020304" pitchFamily="18" charset="0"/>
              </a:rPr>
              <a:t>#include &lt;nRF24L01.h&gt;</a:t>
            </a:r>
          </a:p>
          <a:p>
            <a:r>
              <a:rPr lang="en-US" sz="1200" dirty="0">
                <a:latin typeface="Times New Roman" panose="02020603050405020304" pitchFamily="18" charset="0"/>
                <a:cs typeface="Times New Roman" panose="02020603050405020304" pitchFamily="18" charset="0"/>
              </a:rPr>
              <a:t>#include &lt;RF24.h&gt;</a:t>
            </a:r>
          </a:p>
          <a:p>
            <a:r>
              <a:rPr lang="en-US" sz="1200" dirty="0">
                <a:latin typeface="Times New Roman" panose="02020603050405020304" pitchFamily="18" charset="0"/>
                <a:cs typeface="Times New Roman" panose="02020603050405020304" pitchFamily="18" charset="0"/>
              </a:rPr>
              <a:t/>
            </a:r>
            <a:br>
              <a:rPr lang="en-US" sz="1200" dirty="0">
                <a:latin typeface="Times New Roman" panose="02020603050405020304" pitchFamily="18" charset="0"/>
                <a:cs typeface="Times New Roman" panose="02020603050405020304" pitchFamily="18" charset="0"/>
              </a:rPr>
            </a:br>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RF24 </a:t>
            </a:r>
            <a:r>
              <a:rPr lang="en-US" sz="1200" dirty="0">
                <a:latin typeface="Times New Roman" panose="02020603050405020304" pitchFamily="18" charset="0"/>
                <a:cs typeface="Times New Roman" panose="02020603050405020304" pitchFamily="18" charset="0"/>
              </a:rPr>
              <a:t>radio(9, 8);  // CE, CSN</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1200" dirty="0" err="1" smtClean="0">
                <a:latin typeface="Times New Roman" panose="02020603050405020304" pitchFamily="18" charset="0"/>
                <a:cs typeface="Times New Roman" panose="02020603050405020304" pitchFamily="18" charset="0"/>
              </a:rPr>
              <a:t>const</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byte address[6] = "00001";</a:t>
            </a:r>
          </a:p>
          <a:p>
            <a:r>
              <a:rPr lang="en-US" sz="1200" dirty="0">
                <a:latin typeface="Times New Roman" panose="02020603050405020304" pitchFamily="18" charset="0"/>
                <a:cs typeface="Times New Roman" panose="02020603050405020304" pitchFamily="18" charset="0"/>
              </a:rPr>
              <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void setup()</a:t>
            </a:r>
          </a:p>
          <a:p>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  while (!Serial);</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Serial.begin</a:t>
            </a:r>
            <a:r>
              <a:rPr lang="en-US" sz="1200" dirty="0">
                <a:latin typeface="Times New Roman" panose="02020603050405020304" pitchFamily="18" charset="0"/>
                <a:cs typeface="Times New Roman" panose="02020603050405020304" pitchFamily="18" charset="0"/>
              </a:rPr>
              <a:t>(9600);</a:t>
            </a:r>
          </a:p>
          <a:p>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radio.begin</a:t>
            </a:r>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radio.openReadingPipe</a:t>
            </a:r>
            <a:r>
              <a:rPr lang="en-US" sz="1200" dirty="0">
                <a:latin typeface="Times New Roman" panose="02020603050405020304" pitchFamily="18" charset="0"/>
                <a:cs typeface="Times New Roman" panose="02020603050405020304" pitchFamily="18" charset="0"/>
              </a:rPr>
              <a:t>(0, address);</a:t>
            </a:r>
          </a:p>
          <a:p>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radio.startListening</a:t>
            </a:r>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void loop()</a:t>
            </a:r>
          </a:p>
          <a:p>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   if (</a:t>
            </a:r>
            <a:r>
              <a:rPr lang="en-US" sz="1200" dirty="0" err="1">
                <a:latin typeface="Times New Roman" panose="02020603050405020304" pitchFamily="18" charset="0"/>
                <a:cs typeface="Times New Roman" panose="02020603050405020304" pitchFamily="18" charset="0"/>
              </a:rPr>
              <a:t>radio.available</a:t>
            </a:r>
            <a:r>
              <a:rPr lang="en-US" sz="1200" dirty="0">
                <a:latin typeface="Times New Roman" panose="02020603050405020304" pitchFamily="18" charset="0"/>
                <a:cs typeface="Times New Roman" panose="02020603050405020304" pitchFamily="18" charset="0"/>
              </a:rPr>
              <a:t>())</a:t>
            </a:r>
          </a:p>
          <a:p>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    char text[32] = {0};</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radio.read</a:t>
            </a:r>
            <a:r>
              <a:rPr lang="en-US" sz="1200" dirty="0">
                <a:latin typeface="Times New Roman" panose="02020603050405020304" pitchFamily="18" charset="0"/>
                <a:cs typeface="Times New Roman" panose="02020603050405020304" pitchFamily="18" charset="0"/>
              </a:rPr>
              <a:t>(&amp;text, </a:t>
            </a:r>
            <a:r>
              <a:rPr lang="en-US" sz="1200" dirty="0" err="1">
                <a:latin typeface="Times New Roman" panose="02020603050405020304" pitchFamily="18" charset="0"/>
                <a:cs typeface="Times New Roman" panose="02020603050405020304" pitchFamily="18" charset="0"/>
              </a:rPr>
              <a:t>sizeof</a:t>
            </a:r>
            <a:r>
              <a:rPr lang="en-US" sz="1200" dirty="0">
                <a:latin typeface="Times New Roman" panose="02020603050405020304" pitchFamily="18" charset="0"/>
                <a:cs typeface="Times New Roman" panose="02020603050405020304" pitchFamily="18" charset="0"/>
              </a:rPr>
              <a:t>(text));</a:t>
            </a:r>
          </a:p>
          <a:p>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Serial.println</a:t>
            </a:r>
            <a:r>
              <a:rPr lang="en-US" sz="1200" dirty="0">
                <a:latin typeface="Times New Roman" panose="02020603050405020304" pitchFamily="18" charset="0"/>
                <a:cs typeface="Times New Roman" panose="02020603050405020304" pitchFamily="18" charset="0"/>
              </a:rPr>
              <a:t>(text);</a:t>
            </a:r>
          </a:p>
          <a:p>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a:t>
            </a:r>
          </a:p>
        </p:txBody>
      </p:sp>
      <p:sp>
        <p:nvSpPr>
          <p:cNvPr id="33" name="Rounded Rectangle 32"/>
          <p:cNvSpPr/>
          <p:nvPr/>
        </p:nvSpPr>
        <p:spPr>
          <a:xfrm>
            <a:off x="3322701" y="696018"/>
            <a:ext cx="5240886" cy="68493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The sketch begins by including the necessary libraries. The </a:t>
            </a:r>
            <a:r>
              <a:rPr lang="en-US" sz="1200" dirty="0" err="1">
                <a:solidFill>
                  <a:schemeClr val="tx1"/>
                </a:solidFill>
                <a:latin typeface="Times New Roman" panose="02020603050405020304" pitchFamily="18" charset="0"/>
                <a:cs typeface="Times New Roman" panose="02020603050405020304" pitchFamily="18" charset="0"/>
              </a:rPr>
              <a:t>SPI.h</a:t>
            </a:r>
            <a:r>
              <a:rPr lang="en-US" sz="1200" dirty="0">
                <a:solidFill>
                  <a:schemeClr val="tx1"/>
                </a:solidFill>
                <a:latin typeface="Times New Roman" panose="02020603050405020304" pitchFamily="18" charset="0"/>
                <a:cs typeface="Times New Roman" panose="02020603050405020304" pitchFamily="18" charset="0"/>
              </a:rPr>
              <a:t> library handles SPI communication, while the nRF24L01.h and RF24.h libraries control the module.</a:t>
            </a:r>
            <a:endParaRPr lang="en-US" sz="1200" dirty="0">
              <a:solidFill>
                <a:schemeClr val="tx1"/>
              </a:solidFill>
              <a:latin typeface="Times New Roman" panose="02020603050405020304" pitchFamily="18" charset="0"/>
              <a:cs typeface="Times New Roman" panose="02020603050405020304" pitchFamily="18" charset="0"/>
            </a:endParaRPr>
          </a:p>
        </p:txBody>
      </p:sp>
      <p:sp>
        <p:nvSpPr>
          <p:cNvPr id="34" name="Rounded Rectangle 33"/>
          <p:cNvSpPr/>
          <p:nvPr/>
        </p:nvSpPr>
        <p:spPr>
          <a:xfrm>
            <a:off x="3868219" y="2783849"/>
            <a:ext cx="4728102" cy="7122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Times New Roman" panose="02020603050405020304" pitchFamily="18" charset="0"/>
                <a:cs typeface="Times New Roman" panose="02020603050405020304" pitchFamily="18" charset="0"/>
              </a:rPr>
              <a:t>we create a byte array to store the pipe address used by the </a:t>
            </a:r>
            <a:endParaRPr lang="en-US" sz="1200" dirty="0" smtClean="0">
              <a:solidFill>
                <a:schemeClr val="tx1"/>
              </a:solidFill>
              <a:latin typeface="Times New Roman" panose="02020603050405020304" pitchFamily="18" charset="0"/>
              <a:cs typeface="Times New Roman" panose="02020603050405020304" pitchFamily="18" charset="0"/>
            </a:endParaRPr>
          </a:p>
          <a:p>
            <a:r>
              <a:rPr lang="en-US" sz="1200" dirty="0" smtClean="0">
                <a:solidFill>
                  <a:schemeClr val="tx1"/>
                </a:solidFill>
                <a:latin typeface="Times New Roman" panose="02020603050405020304" pitchFamily="18" charset="0"/>
                <a:cs typeface="Times New Roman" panose="02020603050405020304" pitchFamily="18" charset="0"/>
              </a:rPr>
              <a:t>two </a:t>
            </a:r>
            <a:r>
              <a:rPr lang="en-US" sz="1200" dirty="0">
                <a:solidFill>
                  <a:schemeClr val="tx1"/>
                </a:solidFill>
                <a:latin typeface="Times New Roman" panose="02020603050405020304" pitchFamily="18" charset="0"/>
                <a:cs typeface="Times New Roman" panose="02020603050405020304" pitchFamily="18" charset="0"/>
              </a:rPr>
              <a:t>nRF24L01+ modules to communicate.</a:t>
            </a:r>
            <a:endParaRPr lang="en-US" sz="1200" dirty="0">
              <a:solidFill>
                <a:schemeClr val="tx1"/>
              </a:solidFill>
              <a:latin typeface="Times New Roman" panose="02020603050405020304" pitchFamily="18" charset="0"/>
              <a:cs typeface="Times New Roman" panose="02020603050405020304" pitchFamily="18" charset="0"/>
            </a:endParaRPr>
          </a:p>
        </p:txBody>
      </p:sp>
      <p:sp>
        <p:nvSpPr>
          <p:cNvPr id="35" name="Rounded Rectangle 34"/>
          <p:cNvSpPr/>
          <p:nvPr/>
        </p:nvSpPr>
        <p:spPr>
          <a:xfrm>
            <a:off x="3661278" y="4749280"/>
            <a:ext cx="4935043" cy="8796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latinLnBrk="0" hangingPunct="0"/>
            <a:r>
              <a:rPr kumimoji="0" lang="en-US" altLang="en-US" sz="1200" dirty="0">
                <a:solidFill>
                  <a:srgbClr val="191919"/>
                </a:solidFill>
                <a:latin typeface="Times New Roman" panose="02020603050405020304" pitchFamily="18" charset="0"/>
                <a:cs typeface="Times New Roman" panose="02020603050405020304" pitchFamily="18" charset="0"/>
              </a:rPr>
              <a:t>The </a:t>
            </a:r>
            <a:r>
              <a:rPr kumimoji="0" lang="en-US" altLang="en-US" sz="1200" dirty="0">
                <a:solidFill>
                  <a:srgbClr val="1E2D35"/>
                </a:solidFill>
                <a:latin typeface="Times New Roman" panose="02020603050405020304" pitchFamily="18" charset="0"/>
                <a:cs typeface="Times New Roman" panose="02020603050405020304" pitchFamily="18" charset="0"/>
              </a:rPr>
              <a:t>available()</a:t>
            </a:r>
            <a:r>
              <a:rPr kumimoji="0" lang="en-US" altLang="en-US" sz="1200" dirty="0">
                <a:solidFill>
                  <a:srgbClr val="191919"/>
                </a:solidFill>
                <a:latin typeface="Times New Roman" panose="02020603050405020304" pitchFamily="18" charset="0"/>
                <a:cs typeface="Times New Roman" panose="02020603050405020304" pitchFamily="18" charset="0"/>
              </a:rPr>
              <a:t> method is used in the loop section to check whether any data is available to be read. This method returns TRUE if data is available, FALSE otherwise.</a:t>
            </a:r>
            <a:r>
              <a:rPr kumimoji="0" lang="en-US" altLang="en-US" sz="1200" dirty="0">
                <a:solidFill>
                  <a:schemeClr val="tx1"/>
                </a:solidFill>
                <a:latin typeface="Times New Roman" panose="02020603050405020304" pitchFamily="18" charset="0"/>
                <a:cs typeface="Times New Roman" panose="02020603050405020304" pitchFamily="18" charset="0"/>
              </a:rPr>
              <a:t> </a:t>
            </a:r>
          </a:p>
        </p:txBody>
      </p:sp>
      <p:sp>
        <p:nvSpPr>
          <p:cNvPr id="36" name="Rounded Rectangle 35"/>
          <p:cNvSpPr/>
          <p:nvPr/>
        </p:nvSpPr>
        <p:spPr>
          <a:xfrm>
            <a:off x="3784022" y="1508643"/>
            <a:ext cx="4812299" cy="6331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The constructor of this object accepts two pin numbers as arguments, to which the CE and CSN signals are connected</a:t>
            </a:r>
            <a:endParaRPr lang="en-US" sz="1200" dirty="0">
              <a:solidFill>
                <a:schemeClr val="tx1"/>
              </a:solidFill>
              <a:latin typeface="Times New Roman" panose="02020603050405020304" pitchFamily="18" charset="0"/>
              <a:cs typeface="Times New Roman" panose="02020603050405020304" pitchFamily="18" charset="0"/>
            </a:endParaRPr>
          </a:p>
        </p:txBody>
      </p:sp>
      <p:sp>
        <p:nvSpPr>
          <p:cNvPr id="10" name="Rectangle 5"/>
          <p:cNvSpPr>
            <a:spLocks noChangeArrowheads="1"/>
          </p:cNvSpPr>
          <p:nvPr/>
        </p:nvSpPr>
        <p:spPr bwMode="auto">
          <a:xfrm>
            <a:off x="0" y="-138499"/>
            <a:ext cx="184731" cy="276999"/>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092375"/>
      </p:ext>
    </p:extLst>
  </p:cSld>
  <p:clrMapOvr>
    <a:masterClrMapping/>
  </p:clrMapOvr>
  <mc:AlternateContent xmlns:mc="http://schemas.openxmlformats.org/markup-compatibility/2006" xmlns:p14="http://schemas.microsoft.com/office/powerpoint/2010/main">
    <mc:Choice Requires="p14">
      <p:transition spd="slow" p14:dur="2000" advTm="16840"/>
    </mc:Choice>
    <mc:Fallback xmlns="">
      <p:transition spd="slow" advTm="1684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1357313" y="2571750"/>
            <a:ext cx="61436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a:r>
              <a:rPr lang="en-US" altLang="en-US" sz="4400" dirty="0">
                <a:latin typeface="Times New Roman" panose="02020603050405020304" pitchFamily="18" charset="0"/>
                <a:cs typeface="Times New Roman" panose="02020603050405020304" pitchFamily="18" charset="0"/>
              </a:rPr>
              <a:t>Thank you for your</a:t>
            </a:r>
            <a:br>
              <a:rPr lang="en-US" altLang="en-US" sz="4400" dirty="0">
                <a:latin typeface="Times New Roman" panose="02020603050405020304" pitchFamily="18" charset="0"/>
                <a:cs typeface="Times New Roman" panose="02020603050405020304" pitchFamily="18" charset="0"/>
              </a:rPr>
            </a:br>
            <a:r>
              <a:rPr lang="en-US" altLang="en-US" sz="4400" dirty="0">
                <a:latin typeface="Times New Roman" panose="02020603050405020304" pitchFamily="18" charset="0"/>
                <a:cs typeface="Times New Roman" panose="02020603050405020304" pitchFamily="18" charset="0"/>
              </a:rPr>
              <a:t>consideration</a:t>
            </a:r>
          </a:p>
        </p:txBody>
      </p:sp>
    </p:spTree>
    <p:extLst>
      <p:ext uri="{BB962C8B-B14F-4D97-AF65-F5344CB8AC3E}">
        <p14:creationId xmlns:p14="http://schemas.microsoft.com/office/powerpoint/2010/main" val="2587314801"/>
      </p:ext>
    </p:extLst>
  </p:cSld>
  <p:clrMapOvr>
    <a:masterClrMapping/>
  </p:clrMapOvr>
  <mc:AlternateContent xmlns:mc="http://schemas.openxmlformats.org/markup-compatibility/2006" xmlns:p14="http://schemas.microsoft.com/office/powerpoint/2010/main">
    <mc:Choice Requires="p14">
      <p:transition spd="slow" p14:dur="2000" advTm="5853"/>
    </mc:Choice>
    <mc:Fallback xmlns="">
      <p:transition spd="slow" advTm="585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그룹 13"/>
          <p:cNvGrpSpPr>
            <a:grpSpLocks/>
          </p:cNvGrpSpPr>
          <p:nvPr/>
        </p:nvGrpSpPr>
        <p:grpSpPr bwMode="auto">
          <a:xfrm>
            <a:off x="0" y="260350"/>
            <a:ext cx="9064937" cy="6264275"/>
            <a:chOff x="107506" y="260865"/>
            <a:chExt cx="9065846" cy="6264590"/>
          </a:xfrm>
        </p:grpSpPr>
        <p:cxnSp>
          <p:nvCxnSpPr>
            <p:cNvPr id="15" name="직선 연결선 14"/>
            <p:cNvCxnSpPr/>
            <p:nvPr/>
          </p:nvCxnSpPr>
          <p:spPr>
            <a:xfrm>
              <a:off x="1115669" y="6525455"/>
              <a:ext cx="705714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직선 연결선 15"/>
            <p:cNvCxnSpPr/>
            <p:nvPr/>
          </p:nvCxnSpPr>
          <p:spPr>
            <a:xfrm>
              <a:off x="4708709" y="505543"/>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394873" y="260865"/>
              <a:ext cx="0" cy="45373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467905" y="405335"/>
              <a:ext cx="0" cy="2124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217"/>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8BB916B2-89EA-496D-8231-E5C4523A5560}" type="slidenum">
              <a:rPr lang="ko-KR" altLang="en-US" sz="1400">
                <a:solidFill>
                  <a:srgbClr val="002060"/>
                </a:solidFill>
                <a:latin typeface="Times New Roman" pitchFamily="18" charset="0"/>
                <a:cs typeface="Times New Roman" pitchFamily="18" charset="0"/>
              </a:rPr>
              <a:pPr>
                <a:defRPr/>
              </a:pPr>
              <a:t>2</a:t>
            </a:fld>
            <a:endParaRPr lang="ko-KR" altLang="en-US" sz="1400" dirty="0">
              <a:solidFill>
                <a:srgbClr val="002060"/>
              </a:solidFill>
              <a:latin typeface="Times New Roman" pitchFamily="18" charset="0"/>
              <a:cs typeface="Times New Roman" pitchFamily="18" charset="0"/>
            </a:endParaRPr>
          </a:p>
        </p:txBody>
      </p:sp>
      <p:sp>
        <p:nvSpPr>
          <p:cNvPr id="3" name="TextBox 2"/>
          <p:cNvSpPr txBox="1"/>
          <p:nvPr/>
        </p:nvSpPr>
        <p:spPr>
          <a:xfrm>
            <a:off x="367656" y="148126"/>
            <a:ext cx="1167307" cy="400110"/>
          </a:xfrm>
          <a:prstGeom prst="rect">
            <a:avLst/>
          </a:prstGeom>
          <a:noFill/>
        </p:spPr>
        <p:txBody>
          <a:bodyPr wrap="none" rtlCol="0">
            <a:spAutoFit/>
          </a:bodyPr>
          <a:lstStyle/>
          <a:p>
            <a:r>
              <a:rPr lang="en-US" altLang="ko-KR" sz="2000" b="1" dirty="0">
                <a:latin typeface="Times New Roman" panose="02020603050405020304" pitchFamily="18" charset="0"/>
                <a:ea typeface="바탕" panose="02030600000101010101" pitchFamily="18" charset="-127"/>
                <a:cs typeface="Times New Roman" panose="02020603050405020304" pitchFamily="18" charset="0"/>
              </a:rPr>
              <a:t>Contents</a:t>
            </a:r>
            <a:endParaRPr lang="ko-KR" altLang="en-US" sz="2000" b="1" dirty="0">
              <a:latin typeface="Times New Roman" panose="02020603050405020304" pitchFamily="18" charset="0"/>
              <a:ea typeface="바탕" panose="02030600000101010101" pitchFamily="18" charset="-127"/>
              <a:cs typeface="Times New Roman" panose="02020603050405020304" pitchFamily="18" charset="0"/>
            </a:endParaRPr>
          </a:p>
        </p:txBody>
      </p:sp>
      <p:sp>
        <p:nvSpPr>
          <p:cNvPr id="4" name="TextBox 3"/>
          <p:cNvSpPr txBox="1"/>
          <p:nvPr/>
        </p:nvSpPr>
        <p:spPr>
          <a:xfrm>
            <a:off x="433388" y="690564"/>
            <a:ext cx="6984776" cy="1938992"/>
          </a:xfrm>
          <a:prstGeom prst="rect">
            <a:avLst/>
          </a:prstGeom>
          <a:noFill/>
        </p:spPr>
        <p:txBody>
          <a:bodyPr wrap="square" rtlCol="0">
            <a:spAutoFit/>
          </a:bodyPr>
          <a:lstStyle/>
          <a:p>
            <a:pPr marL="342900" indent="-342900">
              <a:lnSpc>
                <a:spcPct val="150000"/>
              </a:lnSpc>
              <a:buFont typeface="+mj-lt"/>
              <a:buAutoNum type="arabicPeriod"/>
            </a:pPr>
            <a:r>
              <a:rPr lang="en-US" sz="2000" dirty="0" smtClean="0">
                <a:latin typeface="Times New Roman" panose="02020603050405020304" pitchFamily="18" charset="0"/>
                <a:cs typeface="Times New Roman" panose="02020603050405020304" pitchFamily="18" charset="0"/>
              </a:rPr>
              <a:t>Block diagram</a:t>
            </a:r>
          </a:p>
          <a:p>
            <a:pPr marL="342900" indent="-342900">
              <a:lnSpc>
                <a:spcPct val="150000"/>
              </a:lnSpc>
              <a:buFont typeface="+mj-lt"/>
              <a:buAutoNum type="arabicPeriod"/>
            </a:pPr>
            <a:r>
              <a:rPr lang="en-US" sz="2000" dirty="0" smtClean="0">
                <a:latin typeface="Times New Roman" panose="02020603050405020304" pitchFamily="18" charset="0"/>
                <a:cs typeface="Times New Roman" panose="02020603050405020304" pitchFamily="18" charset="0"/>
              </a:rPr>
              <a:t>Hardware</a:t>
            </a:r>
          </a:p>
          <a:p>
            <a:pPr marL="342900" indent="-342900">
              <a:lnSpc>
                <a:spcPct val="150000"/>
              </a:lnSpc>
              <a:buFont typeface="+mj-lt"/>
              <a:buAutoNum type="arabicPeriod"/>
            </a:pPr>
            <a:r>
              <a:rPr lang="en-US" altLang="ko-KR" sz="2000" dirty="0">
                <a:latin typeface="Times New Roman" panose="02020603050405020304" pitchFamily="18" charset="0"/>
                <a:cs typeface="Times New Roman" panose="02020603050405020304" pitchFamily="18" charset="0"/>
              </a:rPr>
              <a:t>Principle of </a:t>
            </a:r>
            <a:r>
              <a:rPr lang="en-US" altLang="ko-KR" sz="2000" dirty="0" smtClean="0">
                <a:latin typeface="Times New Roman" panose="02020603050405020304" pitchFamily="18" charset="0"/>
                <a:cs typeface="Times New Roman" panose="02020603050405020304" pitchFamily="18" charset="0"/>
              </a:rPr>
              <a:t>operation</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mj-lt"/>
              <a:buAutoNum type="arabicPeriod"/>
            </a:pPr>
            <a:r>
              <a:rPr lang="en-US" sz="2000" dirty="0" smtClean="0">
                <a:latin typeface="Times New Roman" panose="02020603050405020304" pitchFamily="18" charset="0"/>
                <a:cs typeface="Times New Roman" panose="02020603050405020304" pitchFamily="18" charset="0"/>
              </a:rPr>
              <a:t>Code and code description</a:t>
            </a:r>
          </a:p>
        </p:txBody>
      </p:sp>
    </p:spTree>
    <p:custDataLst>
      <p:tags r:id="rId1"/>
    </p:custDataLst>
    <p:extLst>
      <p:ext uri="{BB962C8B-B14F-4D97-AF65-F5344CB8AC3E}">
        <p14:creationId xmlns:p14="http://schemas.microsoft.com/office/powerpoint/2010/main" val="1816044027"/>
      </p:ext>
    </p:extLst>
  </p:cSld>
  <p:clrMapOvr>
    <a:masterClrMapping/>
  </p:clrMapOvr>
  <mc:AlternateContent xmlns:mc="http://schemas.openxmlformats.org/markup-compatibility/2006" xmlns:p14="http://schemas.microsoft.com/office/powerpoint/2010/main">
    <mc:Choice Requires="p14">
      <p:transition spd="slow" p14:dur="2000" advTm="15630"/>
    </mc:Choice>
    <mc:Fallback xmlns="">
      <p:transition spd="slow" advTm="15630"/>
    </mc:Fallback>
  </mc:AlternateContent>
  <p:timing>
    <p:tnLst>
      <p:par>
        <p:cTn id="1" dur="indefinite" restart="never" nodeType="tmRoot"/>
      </p:par>
    </p:tnLst>
  </p:timing>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4"/>
          <a:stretch>
            <a:fillRect/>
          </a:stretch>
        </p:blipFill>
        <p:spPr>
          <a:xfrm>
            <a:off x="3653381" y="1459764"/>
            <a:ext cx="5286433" cy="3010044"/>
          </a:xfrm>
          <a:prstGeom prst="rect">
            <a:avLst/>
          </a:prstGeom>
        </p:spPr>
      </p:pic>
      <p:pic>
        <p:nvPicPr>
          <p:cNvPr id="32" name="Picture 2" descr="Rf Module Nrf24l01 + 2.4ghz 1mw Wireless Transceiver Digital Transmission -  Buy Nrf24l01 Wireless Module,2.4ghz 1mw Wireless Transceiver,Digital  Transmission Product on Alibaba.co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9523" y="1465095"/>
            <a:ext cx="2537077" cy="2537077"/>
          </a:xfrm>
          <a:prstGeom prst="rect">
            <a:avLst/>
          </a:prstGeom>
          <a:noFill/>
          <a:extLst>
            <a:ext uri="{909E8E84-426E-40DD-AFC4-6F175D3DCCD1}">
              <a14:hiddenFill xmlns:a14="http://schemas.microsoft.com/office/drawing/2010/main">
                <a:solidFill>
                  <a:srgbClr val="FFFFFF"/>
                </a:solidFill>
              </a14:hiddenFill>
            </a:ext>
          </a:extLst>
        </p:spPr>
      </p:pic>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3</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2</a:t>
            </a:r>
            <a:r>
              <a:rPr lang="en-US" altLang="ko-KR" sz="2000" b="1" dirty="0" smtClean="0">
                <a:latin typeface="Times New Roman" panose="02020603050405020304" pitchFamily="18" charset="0"/>
                <a:cs typeface="Times New Roman" panose="02020603050405020304" pitchFamily="18" charset="0"/>
              </a:rPr>
              <a:t>. </a:t>
            </a:r>
            <a:r>
              <a:rPr lang="en-US" altLang="ko-KR" sz="2000" b="1" dirty="0">
                <a:latin typeface="Times New Roman" panose="02020603050405020304" pitchFamily="18" charset="0"/>
                <a:cs typeface="Times New Roman" panose="02020603050405020304" pitchFamily="18" charset="0"/>
              </a:rPr>
              <a:t>Block diagram</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96218" y="4944806"/>
            <a:ext cx="2967479"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Block diagram of </a:t>
            </a:r>
            <a:r>
              <a:rPr lang="en-US" dirty="0">
                <a:latin typeface="Times New Roman" panose="02020603050405020304" pitchFamily="18" charset="0"/>
                <a:cs typeface="Times New Roman" panose="02020603050405020304" pitchFamily="18" charset="0"/>
              </a:rPr>
              <a:t>NRF24L01 </a:t>
            </a:r>
            <a:endParaRPr lang="en-US" dirty="0">
              <a:latin typeface="Times New Roman" panose="02020603050405020304" pitchFamily="18" charset="0"/>
              <a:cs typeface="Times New Roman" panose="02020603050405020304" pitchFamily="18" charset="0"/>
            </a:endParaRPr>
          </a:p>
        </p:txBody>
      </p: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Down Arrow 8"/>
          <p:cNvSpPr/>
          <p:nvPr/>
        </p:nvSpPr>
        <p:spPr>
          <a:xfrm rot="4858488">
            <a:off x="3072484" y="1879587"/>
            <a:ext cx="208363" cy="1298599"/>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Rectangle 6"/>
          <p:cNvSpPr/>
          <p:nvPr/>
        </p:nvSpPr>
        <p:spPr>
          <a:xfrm>
            <a:off x="1765429" y="4125054"/>
            <a:ext cx="1719561" cy="369332"/>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rPr>
              <a:t>NRF24L01</a:t>
            </a:r>
            <a:endParaRPr lang="en-US"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385110545"/>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f Module Nrf24l01 + 2.4ghz 1mw Wireless Transceiver Digital Transmission -  Buy Nrf24l01 Wireless Module,2.4ghz 1mw Wireless Transceiver,Digital  Transmission Product on Alibaba.co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4325" y="2664676"/>
            <a:ext cx="2981153" cy="2981153"/>
          </a:xfrm>
          <a:prstGeom prst="rect">
            <a:avLst/>
          </a:prstGeom>
          <a:noFill/>
          <a:extLst>
            <a:ext uri="{909E8E84-426E-40DD-AFC4-6F175D3DCCD1}">
              <a14:hiddenFill xmlns:a14="http://schemas.microsoft.com/office/drawing/2010/main">
                <a:solidFill>
                  <a:srgbClr val="FFFFFF"/>
                </a:solidFill>
              </a14:hiddenFill>
            </a:ext>
          </a:extLst>
        </p:spPr>
      </p:pic>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4</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2</a:t>
            </a:r>
            <a:r>
              <a:rPr lang="en-US" altLang="ko-KR" sz="2000" b="1" dirty="0" smtClean="0">
                <a:latin typeface="Times New Roman" panose="02020603050405020304" pitchFamily="18" charset="0"/>
                <a:cs typeface="Times New Roman" panose="02020603050405020304" pitchFamily="18" charset="0"/>
              </a:rPr>
              <a:t>. Hardware</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780678" y="5381944"/>
            <a:ext cx="174919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something to use</a:t>
            </a:r>
          </a:p>
        </p:txBody>
      </p: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p:cNvSpPr/>
          <p:nvPr/>
        </p:nvSpPr>
        <p:spPr>
          <a:xfrm>
            <a:off x="337560" y="6451538"/>
            <a:ext cx="576666" cy="82755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740900" y="1881404"/>
            <a:ext cx="1466850" cy="15665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076" name="Picture 4" descr="How To Install the Arduino IDE — Nonsci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765" y="949796"/>
            <a:ext cx="4834618" cy="16699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rduino Uno Rev3 — Arduino Online Shop"/>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5074" y="3041953"/>
            <a:ext cx="2802238" cy="210242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94657067"/>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2923309" y="3143133"/>
            <a:ext cx="6123903" cy="3037192"/>
          </a:xfrm>
          <a:prstGeom prst="rect">
            <a:avLst/>
          </a:prstGeom>
        </p:spPr>
      </p:pic>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5</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2</a:t>
            </a:r>
            <a:r>
              <a:rPr lang="en-US" altLang="ko-KR" sz="2000" b="1" dirty="0" smtClean="0">
                <a:latin typeface="Times New Roman" panose="02020603050405020304" pitchFamily="18" charset="0"/>
                <a:cs typeface="Times New Roman" panose="02020603050405020304" pitchFamily="18" charset="0"/>
              </a:rPr>
              <a:t>. Hardware</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077896" y="6154008"/>
            <a:ext cx="5129546"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Wiring a </a:t>
            </a:r>
            <a:r>
              <a:rPr lang="en-US" sz="2000" dirty="0" smtClean="0">
                <a:latin typeface="Times New Roman" panose="02020603050405020304" pitchFamily="18" charset="0"/>
                <a:cs typeface="Times New Roman" panose="02020603050405020304" pitchFamily="18" charset="0"/>
              </a:rPr>
              <a:t>nRF24L01 module </a:t>
            </a:r>
            <a:r>
              <a:rPr lang="en-US" sz="2000" dirty="0">
                <a:latin typeface="Times New Roman" panose="02020603050405020304" pitchFamily="18" charset="0"/>
                <a:cs typeface="Times New Roman" panose="02020603050405020304" pitchFamily="18" charset="0"/>
              </a:rPr>
              <a:t>to an </a:t>
            </a:r>
            <a:r>
              <a:rPr lang="en-US" sz="2000" dirty="0" smtClean="0">
                <a:latin typeface="Times New Roman" panose="02020603050405020304" pitchFamily="18" charset="0"/>
                <a:cs typeface="Times New Roman" panose="02020603050405020304" pitchFamily="18" charset="0"/>
              </a:rPr>
              <a:t>Arduino Uno </a:t>
            </a:r>
            <a:endParaRPr lang="en-US" sz="2000" dirty="0">
              <a:latin typeface="Times New Roman" panose="02020603050405020304" pitchFamily="18" charset="0"/>
              <a:cs typeface="Times New Roman" panose="02020603050405020304" pitchFamily="18" charset="0"/>
            </a:endParaRPr>
          </a:p>
        </p:txBody>
      </p: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5"/>
          <a:stretch>
            <a:fillRect/>
          </a:stretch>
        </p:blipFill>
        <p:spPr>
          <a:xfrm>
            <a:off x="574677" y="746091"/>
            <a:ext cx="3587683" cy="2449875"/>
          </a:xfrm>
          <a:prstGeom prst="rect">
            <a:avLst/>
          </a:prstGeom>
        </p:spPr>
      </p:pic>
    </p:spTree>
    <p:custDataLst>
      <p:tags r:id="rId1"/>
    </p:custDataLst>
    <p:extLst>
      <p:ext uri="{BB962C8B-B14F-4D97-AF65-F5344CB8AC3E}">
        <p14:creationId xmlns:p14="http://schemas.microsoft.com/office/powerpoint/2010/main" val="170279579"/>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6</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4</a:t>
            </a:r>
            <a:r>
              <a:rPr lang="en-US" altLang="ko-KR" sz="2000" b="1" dirty="0" smtClean="0">
                <a:latin typeface="Times New Roman" panose="02020603050405020304" pitchFamily="18" charset="0"/>
                <a:cs typeface="Times New Roman" panose="02020603050405020304" pitchFamily="18" charset="0"/>
              </a:rPr>
              <a:t>. </a:t>
            </a:r>
            <a:r>
              <a:rPr lang="en-US" altLang="ko-KR" sz="2000" b="1" dirty="0">
                <a:latin typeface="Times New Roman" panose="02020603050405020304" pitchFamily="18" charset="0"/>
                <a:cs typeface="Times New Roman" panose="02020603050405020304" pitchFamily="18" charset="0"/>
              </a:rPr>
              <a:t>Principle of operation </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74677" y="3357920"/>
            <a:ext cx="7706676" cy="2585323"/>
          </a:xfrm>
          <a:prstGeom prst="rect">
            <a:avLst/>
          </a:prstGeom>
        </p:spPr>
        <p:txBody>
          <a:bodyPr wrap="square" anchor="t">
            <a:spAutoFit/>
          </a:bodyPr>
          <a:lstStyle/>
          <a:p>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nRF24L01 </a:t>
            </a:r>
            <a:r>
              <a:rPr lang="en-US" dirty="0">
                <a:latin typeface="Times New Roman" panose="02020603050405020304" pitchFamily="18" charset="0"/>
                <a:cs typeface="Times New Roman" panose="02020603050405020304" pitchFamily="18" charset="0"/>
              </a:rPr>
              <a:t>module transmits and receives data on a specific frequency known as a channel. For two or more modules to communicate with each other, they must be on the same channel. This channel can have any frequency in the 2.4 GHz ISM band, or more precisely, any frequency between 2.400 and 2.525 GHz (2400 to 2525 MHz).</a:t>
            </a:r>
          </a:p>
          <a:p>
            <a:r>
              <a:rPr lang="en-US" dirty="0">
                <a:latin typeface="Times New Roman" panose="02020603050405020304" pitchFamily="18" charset="0"/>
                <a:cs typeface="Times New Roman" panose="02020603050405020304" pitchFamily="18" charset="0"/>
              </a:rPr>
              <a:t>Each channel takes up less than 1 MHz of bandwidth. This gives us 125 possible channels with a 1MHz spacing.</a:t>
            </a:r>
          </a:p>
          <a:p>
            <a:r>
              <a:rPr lang="en-US" dirty="0">
                <a:latin typeface="Times New Roman" panose="02020603050405020304" pitchFamily="18" charset="0"/>
                <a:cs typeface="Times New Roman" panose="02020603050405020304" pitchFamily="18" charset="0"/>
              </a:rPr>
              <a:t>This means that the nRF24L01+ can operate on 125 different channels, allowing you to build a network of 125 independently operating modems in one location.</a:t>
            </a:r>
          </a:p>
        </p:txBody>
      </p:sp>
      <p:sp>
        <p:nvSpPr>
          <p:cNvPr id="37" name="Left-Right Arrow 36"/>
          <p:cNvSpPr/>
          <p:nvPr/>
        </p:nvSpPr>
        <p:spPr>
          <a:xfrm>
            <a:off x="3850336" y="1841255"/>
            <a:ext cx="1072352" cy="3285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nvPicPr>
        <p:blipFill>
          <a:blip r:embed="rId3"/>
          <a:stretch>
            <a:fillRect/>
          </a:stretch>
        </p:blipFill>
        <p:spPr>
          <a:xfrm>
            <a:off x="4995713" y="823973"/>
            <a:ext cx="3098758" cy="2116009"/>
          </a:xfrm>
          <a:prstGeom prst="rect">
            <a:avLst/>
          </a:prstGeom>
        </p:spPr>
      </p:pic>
      <p:pic>
        <p:nvPicPr>
          <p:cNvPr id="40" name="Picture 39"/>
          <p:cNvPicPr>
            <a:picLocks noChangeAspect="1"/>
          </p:cNvPicPr>
          <p:nvPr/>
        </p:nvPicPr>
        <p:blipFill>
          <a:blip r:embed="rId3"/>
          <a:stretch>
            <a:fillRect/>
          </a:stretch>
        </p:blipFill>
        <p:spPr>
          <a:xfrm>
            <a:off x="574677" y="886919"/>
            <a:ext cx="3098758" cy="2116009"/>
          </a:xfrm>
          <a:prstGeom prst="rect">
            <a:avLst/>
          </a:prstGeom>
        </p:spPr>
      </p:pic>
    </p:spTree>
    <p:extLst>
      <p:ext uri="{BB962C8B-B14F-4D97-AF65-F5344CB8AC3E}">
        <p14:creationId xmlns:p14="http://schemas.microsoft.com/office/powerpoint/2010/main" val="171355013"/>
      </p:ext>
    </p:extLst>
  </p:cSld>
  <p:clrMapOvr>
    <a:masterClrMapping/>
  </p:clrMapOvr>
  <mc:AlternateContent xmlns:mc="http://schemas.openxmlformats.org/markup-compatibility/2006" xmlns:p14="http://schemas.microsoft.com/office/powerpoint/2010/main">
    <mc:Choice Requires="p14">
      <p:transition spd="slow" p14:dur="2000" advTm="50296"/>
    </mc:Choice>
    <mc:Fallback xmlns="">
      <p:transition spd="slow" advTm="5029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7</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ea typeface="+mn-ea"/>
                <a:cs typeface="Times New Roman" panose="02020603050405020304" pitchFamily="18" charset="0"/>
              </a:rPr>
              <a:t>3. </a:t>
            </a:r>
            <a:r>
              <a:rPr lang="en-US" altLang="ko-KR" sz="2000" dirty="0">
                <a:latin typeface="Times New Roman" panose="02020603050405020304" pitchFamily="18" charset="0"/>
                <a:cs typeface="Times New Roman" panose="02020603050405020304" pitchFamily="18" charset="0"/>
              </a:rPr>
              <a:t>Principle of operation</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rotWithShape="1">
          <a:blip r:embed="rId3"/>
          <a:srcRect l="14071"/>
          <a:stretch/>
        </p:blipFill>
        <p:spPr>
          <a:xfrm>
            <a:off x="2224486" y="1532873"/>
            <a:ext cx="4190186" cy="3017230"/>
          </a:xfrm>
          <a:prstGeom prst="rect">
            <a:avLst/>
          </a:prstGeom>
        </p:spPr>
      </p:pic>
      <p:sp>
        <p:nvSpPr>
          <p:cNvPr id="6" name="Rectangle 5"/>
          <p:cNvSpPr/>
          <p:nvPr/>
        </p:nvSpPr>
        <p:spPr>
          <a:xfrm>
            <a:off x="4772032" y="2787265"/>
            <a:ext cx="1409947" cy="1690688"/>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7" name="TextBox 6"/>
          <p:cNvSpPr txBox="1"/>
          <p:nvPr/>
        </p:nvSpPr>
        <p:spPr>
          <a:xfrm>
            <a:off x="2785701" y="682688"/>
            <a:ext cx="3594895"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Download the </a:t>
            </a:r>
            <a:r>
              <a:rPr lang="en-US" sz="2400" dirty="0" smtClean="0">
                <a:latin typeface="Times New Roman" panose="02020603050405020304" pitchFamily="18" charset="0"/>
                <a:cs typeface="Times New Roman" panose="02020603050405020304" pitchFamily="18" charset="0"/>
              </a:rPr>
              <a:t>Arduino IDE</a:t>
            </a:r>
            <a:endParaRPr lang="en-US" sz="2400" dirty="0">
              <a:latin typeface="Times New Roman" panose="02020603050405020304" pitchFamily="18" charset="0"/>
              <a:cs typeface="Times New Roman" panose="02020603050405020304" pitchFamily="18" charset="0"/>
            </a:endParaRPr>
          </a:p>
        </p:txBody>
      </p:sp>
      <p:sp>
        <p:nvSpPr>
          <p:cNvPr id="34" name="Right Arrow 33"/>
          <p:cNvSpPr/>
          <p:nvPr/>
        </p:nvSpPr>
        <p:spPr>
          <a:xfrm rot="17851868">
            <a:off x="4133625" y="4083080"/>
            <a:ext cx="911886" cy="36336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2489648" y="4753053"/>
            <a:ext cx="2851966" cy="115287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Download the </a:t>
            </a:r>
            <a:r>
              <a:rPr lang="en-US" dirty="0" smtClean="0">
                <a:solidFill>
                  <a:schemeClr val="tx1"/>
                </a:solidFill>
                <a:latin typeface="Times New Roman" panose="02020603050405020304" pitchFamily="18" charset="0"/>
                <a:cs typeface="Times New Roman" panose="02020603050405020304" pitchFamily="18" charset="0"/>
              </a:rPr>
              <a:t>Arduino </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IDE </a:t>
            </a:r>
            <a:r>
              <a:rPr lang="en-US" dirty="0">
                <a:solidFill>
                  <a:schemeClr val="tx1"/>
                </a:solidFill>
                <a:latin typeface="Times New Roman" panose="02020603050405020304" pitchFamily="18" charset="0"/>
                <a:cs typeface="Times New Roman" panose="02020603050405020304" pitchFamily="18" charset="0"/>
              </a:rPr>
              <a:t>that is compatible </a:t>
            </a:r>
            <a:r>
              <a:rPr lang="en-US" dirty="0" smtClean="0">
                <a:solidFill>
                  <a:schemeClr val="tx1"/>
                </a:solidFill>
                <a:latin typeface="Times New Roman" panose="02020603050405020304" pitchFamily="18" charset="0"/>
                <a:cs typeface="Times New Roman" panose="02020603050405020304" pitchFamily="18" charset="0"/>
              </a:rPr>
              <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with </a:t>
            </a:r>
            <a:r>
              <a:rPr lang="en-US" dirty="0">
                <a:solidFill>
                  <a:schemeClr val="tx1"/>
                </a:solidFill>
                <a:latin typeface="Times New Roman" panose="02020603050405020304" pitchFamily="18" charset="0"/>
                <a:cs typeface="Times New Roman" panose="02020603050405020304" pitchFamily="18" charset="0"/>
              </a:rPr>
              <a:t>your computer system</a:t>
            </a:r>
          </a:p>
        </p:txBody>
      </p:sp>
    </p:spTree>
    <p:extLst>
      <p:ext uri="{BB962C8B-B14F-4D97-AF65-F5344CB8AC3E}">
        <p14:creationId xmlns:p14="http://schemas.microsoft.com/office/powerpoint/2010/main" val="884351388"/>
      </p:ext>
    </p:extLst>
  </p:cSld>
  <p:clrMapOvr>
    <a:masterClrMapping/>
  </p:clrMapOvr>
  <mc:AlternateContent xmlns:mc="http://schemas.openxmlformats.org/markup-compatibility/2006" xmlns:p14="http://schemas.microsoft.com/office/powerpoint/2010/main">
    <mc:Choice Requires="p14">
      <p:transition spd="slow" p14:dur="2000" advTm="13834"/>
    </mc:Choice>
    <mc:Fallback xmlns="">
      <p:transition spd="slow" advTm="1383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a:srcRect t="6459" r="21910" b="15122"/>
          <a:stretch/>
        </p:blipFill>
        <p:spPr>
          <a:xfrm>
            <a:off x="4681014" y="835033"/>
            <a:ext cx="4005786" cy="5133121"/>
          </a:xfrm>
          <a:prstGeom prst="rect">
            <a:avLst/>
          </a:prstGeom>
        </p:spPr>
      </p:pic>
      <p:pic>
        <p:nvPicPr>
          <p:cNvPr id="4" name="Picture 3"/>
          <p:cNvPicPr>
            <a:picLocks noChangeAspect="1"/>
          </p:cNvPicPr>
          <p:nvPr/>
        </p:nvPicPr>
        <p:blipFill rotWithShape="1">
          <a:blip r:embed="rId4"/>
          <a:srcRect r="50886"/>
          <a:stretch/>
        </p:blipFill>
        <p:spPr>
          <a:xfrm>
            <a:off x="473075" y="835033"/>
            <a:ext cx="4112097" cy="5503648"/>
          </a:xfrm>
          <a:prstGeom prst="rect">
            <a:avLst/>
          </a:prstGeom>
        </p:spPr>
      </p:pic>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30912" y="6480545"/>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8</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ea typeface="+mn-ea"/>
                <a:cs typeface="Times New Roman" panose="02020603050405020304" pitchFamily="18" charset="0"/>
              </a:rPr>
              <a:t>3. </a:t>
            </a:r>
            <a:r>
              <a:rPr lang="en-US" altLang="ko-KR" sz="2000" dirty="0">
                <a:latin typeface="Times New Roman" panose="02020603050405020304" pitchFamily="18" charset="0"/>
                <a:cs typeface="Times New Roman" panose="02020603050405020304" pitchFamily="18" charset="0"/>
              </a:rPr>
              <a:t>Principle of operation</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115077" y="5328527"/>
            <a:ext cx="1238088" cy="681748"/>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33" name="Rectangle 32"/>
          <p:cNvSpPr/>
          <p:nvPr/>
        </p:nvSpPr>
        <p:spPr>
          <a:xfrm>
            <a:off x="812302" y="5400093"/>
            <a:ext cx="1535077" cy="422216"/>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9" name="Right Arrow 8"/>
          <p:cNvSpPr/>
          <p:nvPr/>
        </p:nvSpPr>
        <p:spPr>
          <a:xfrm>
            <a:off x="3830570" y="5431433"/>
            <a:ext cx="5969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35022" y="6158468"/>
            <a:ext cx="813043" cy="369332"/>
          </a:xfrm>
          <a:prstGeom prst="rect">
            <a:avLst/>
          </a:prstGeom>
        </p:spPr>
        <p:txBody>
          <a:bodyPr wrap="none">
            <a:spAutoFit/>
          </a:bodyPr>
          <a:lstStyle/>
          <a:p>
            <a:pPr>
              <a:defRPr/>
            </a:pPr>
            <a:r>
              <a:rPr lang="en-US" altLang="ko-KR" b="1" dirty="0" smtClean="0">
                <a:latin typeface="Times New Roman" panose="02020603050405020304" pitchFamily="18" charset="0"/>
                <a:cs typeface="Times New Roman" panose="02020603050405020304" pitchFamily="18" charset="0"/>
              </a:rPr>
              <a:t>Result</a:t>
            </a:r>
            <a:endParaRPr lang="en-US" altLang="ko-KR" b="1" dirty="0">
              <a:latin typeface="Times New Roman" panose="02020603050405020304" pitchFamily="18" charset="0"/>
              <a:cs typeface="Times New Roman" panose="02020603050405020304" pitchFamily="18" charset="0"/>
            </a:endParaRPr>
          </a:p>
        </p:txBody>
      </p:sp>
      <p:sp>
        <p:nvSpPr>
          <p:cNvPr id="34" name="Rectangle 33"/>
          <p:cNvSpPr/>
          <p:nvPr/>
        </p:nvSpPr>
        <p:spPr>
          <a:xfrm>
            <a:off x="2033299" y="490971"/>
            <a:ext cx="1373005" cy="369332"/>
          </a:xfrm>
          <a:prstGeom prst="rect">
            <a:avLst/>
          </a:prstGeom>
        </p:spPr>
        <p:txBody>
          <a:bodyPr wrap="none">
            <a:spAutoFit/>
          </a:bodyPr>
          <a:lstStyle/>
          <a:p>
            <a:pPr>
              <a:defRPr/>
            </a:pPr>
            <a:r>
              <a:rPr lang="en-US" altLang="ko-KR" b="1" dirty="0" smtClean="0">
                <a:latin typeface="Times New Roman" panose="02020603050405020304" pitchFamily="18" charset="0"/>
                <a:cs typeface="Times New Roman" panose="02020603050405020304" pitchFamily="18" charset="0"/>
              </a:rPr>
              <a:t>Transmitter</a:t>
            </a:r>
            <a:endParaRPr lang="en-US" altLang="ko-KR" b="1" dirty="0">
              <a:latin typeface="Times New Roman" panose="02020603050405020304" pitchFamily="18" charset="0"/>
              <a:cs typeface="Times New Roman" panose="02020603050405020304" pitchFamily="18" charset="0"/>
            </a:endParaRPr>
          </a:p>
        </p:txBody>
      </p:sp>
      <p:sp>
        <p:nvSpPr>
          <p:cNvPr id="35" name="Rectangle 34"/>
          <p:cNvSpPr/>
          <p:nvPr/>
        </p:nvSpPr>
        <p:spPr>
          <a:xfrm>
            <a:off x="6410599" y="501240"/>
            <a:ext cx="1043876" cy="369332"/>
          </a:xfrm>
          <a:prstGeom prst="rect">
            <a:avLst/>
          </a:prstGeom>
        </p:spPr>
        <p:txBody>
          <a:bodyPr wrap="none">
            <a:spAutoFit/>
          </a:bodyPr>
          <a:lstStyle/>
          <a:p>
            <a:pPr>
              <a:defRPr/>
            </a:pPr>
            <a:r>
              <a:rPr lang="en-US" altLang="ko-KR" b="1" dirty="0" smtClean="0">
                <a:latin typeface="Times New Roman" panose="02020603050405020304" pitchFamily="18" charset="0"/>
                <a:cs typeface="Times New Roman" panose="02020603050405020304" pitchFamily="18" charset="0"/>
              </a:rPr>
              <a:t>Receiver</a:t>
            </a:r>
            <a:endParaRPr lang="en-US" altLang="ko-K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1202133"/>
      </p:ext>
    </p:extLst>
  </p:cSld>
  <p:clrMapOvr>
    <a:masterClrMapping/>
  </p:clrMapOvr>
  <mc:AlternateContent xmlns:mc="http://schemas.openxmlformats.org/markup-compatibility/2006" xmlns:p14="http://schemas.microsoft.com/office/powerpoint/2010/main">
    <mc:Choice Requires="p14">
      <p:transition spd="slow" p14:dur="2000" advTm="13834"/>
    </mc:Choice>
    <mc:Fallback xmlns="">
      <p:transition spd="slow" advTm="1383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chemeClr val="tx1"/>
                </a:solidFill>
                <a:latin typeface="Times New Roman" panose="02020603050405020304" pitchFamily="18" charset="0"/>
                <a:cs typeface="Times New Roman" pitchFamily="18" charset="0"/>
              </a:rPr>
              <a:pPr>
                <a:defRPr/>
              </a:pPr>
              <a:t>9</a:t>
            </a:fld>
            <a:endParaRPr lang="ko-KR" altLang="en-US" sz="1400" dirty="0">
              <a:solidFill>
                <a:schemeClr val="tx1"/>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sz="1400">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ea typeface="+mn-ea"/>
                <a:cs typeface="Times New Roman" panose="02020603050405020304" pitchFamily="18" charset="0"/>
              </a:rPr>
              <a:t>4</a:t>
            </a:r>
            <a:r>
              <a:rPr lang="en-US" altLang="ko-KR" sz="2000" b="1" dirty="0" smtClean="0">
                <a:latin typeface="Times New Roman" panose="02020603050405020304" pitchFamily="18" charset="0"/>
                <a:ea typeface="+mn-ea"/>
                <a:cs typeface="Times New Roman" panose="02020603050405020304" pitchFamily="18" charset="0"/>
              </a:rPr>
              <a:t>. </a:t>
            </a:r>
            <a:r>
              <a:rPr lang="en-US" altLang="ko-KR" sz="2000" dirty="0">
                <a:latin typeface="Times New Roman" panose="02020603050405020304" pitchFamily="18" charset="0"/>
                <a:cs typeface="Times New Roman" panose="02020603050405020304" pitchFamily="18" charset="0"/>
              </a:rPr>
              <a:t>Code and Code description</a:t>
            </a:r>
          </a:p>
        </p:txBody>
      </p:sp>
      <p:sp>
        <p:nvSpPr>
          <p:cNvPr id="22" name="Rectangle 4"/>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53889"/>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sz="1400">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3768812" y="661543"/>
            <a:ext cx="5240886" cy="68493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solidFill>
                  <a:schemeClr val="tx1"/>
                </a:solidFill>
                <a:latin typeface="Times New Roman" panose="02020603050405020304" pitchFamily="18" charset="0"/>
                <a:cs typeface="Times New Roman" panose="02020603050405020304" pitchFamily="18" charset="0"/>
              </a:rPr>
              <a:t>The sketch begins by including the necessary libraries. The </a:t>
            </a:r>
            <a:r>
              <a:rPr lang="en-US" sz="1400" dirty="0" err="1">
                <a:solidFill>
                  <a:schemeClr val="tx1"/>
                </a:solidFill>
                <a:latin typeface="Times New Roman" panose="02020603050405020304" pitchFamily="18" charset="0"/>
                <a:cs typeface="Times New Roman" panose="02020603050405020304" pitchFamily="18" charset="0"/>
              </a:rPr>
              <a:t>SPI.h</a:t>
            </a:r>
            <a:r>
              <a:rPr lang="en-US" sz="1400" dirty="0">
                <a:solidFill>
                  <a:schemeClr val="tx1"/>
                </a:solidFill>
                <a:latin typeface="Times New Roman" panose="02020603050405020304" pitchFamily="18" charset="0"/>
                <a:cs typeface="Times New Roman" panose="02020603050405020304" pitchFamily="18" charset="0"/>
              </a:rPr>
              <a:t> library handles SPI communication, while the nRF24L01.h and RF24.h libraries control the module.</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37" name="Rounded Rectangle 36"/>
          <p:cNvSpPr/>
          <p:nvPr/>
        </p:nvSpPr>
        <p:spPr>
          <a:xfrm>
            <a:off x="5032399" y="2397247"/>
            <a:ext cx="3851909" cy="7122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Times New Roman" panose="02020603050405020304" pitchFamily="18" charset="0"/>
                <a:cs typeface="Times New Roman" panose="02020603050405020304" pitchFamily="18" charset="0"/>
              </a:rPr>
              <a:t>we create a byte array to store the pipe address used by the two nRF24L01+ modules to communicate.</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4033462" y="3644590"/>
            <a:ext cx="4935043" cy="8796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US" altLang="en-US" sz="1400" dirty="0">
                <a:solidFill>
                  <a:srgbClr val="191919"/>
                </a:solidFill>
                <a:latin typeface="Times New Roman" panose="02020603050405020304" pitchFamily="18" charset="0"/>
                <a:cs typeface="Times New Roman" panose="02020603050405020304" pitchFamily="18" charset="0"/>
              </a:rPr>
              <a:t>We use the </a:t>
            </a:r>
            <a:r>
              <a:rPr kumimoji="0" lang="en-US" altLang="en-US" sz="1400" dirty="0">
                <a:solidFill>
                  <a:srgbClr val="1E2D35"/>
                </a:solidFill>
                <a:latin typeface="Times New Roman" panose="02020603050405020304" pitchFamily="18" charset="0"/>
                <a:cs typeface="Times New Roman" panose="02020603050405020304" pitchFamily="18" charset="0"/>
              </a:rPr>
              <a:t>write()</a:t>
            </a:r>
            <a:r>
              <a:rPr kumimoji="0" lang="en-US" altLang="en-US" sz="1400" dirty="0">
                <a:solidFill>
                  <a:srgbClr val="191919"/>
                </a:solidFill>
                <a:latin typeface="Times New Roman" panose="02020603050405020304" pitchFamily="18" charset="0"/>
                <a:cs typeface="Times New Roman" panose="02020603050405020304" pitchFamily="18" charset="0"/>
              </a:rPr>
              <a:t> function to send the message to the receiver. This function takes two arguments: the message to be sent and the number of bytes it contains.</a:t>
            </a:r>
            <a:r>
              <a:rPr kumimoji="0" lang="en-US" altLang="en-US" sz="1400" dirty="0">
                <a:solidFill>
                  <a:schemeClr val="tx1"/>
                </a:solidFill>
                <a:latin typeface="Times New Roman" panose="02020603050405020304" pitchFamily="18" charset="0"/>
                <a:cs typeface="Times New Roman" panose="02020603050405020304" pitchFamily="18" charset="0"/>
              </a:rPr>
              <a:t> </a:t>
            </a:r>
          </a:p>
          <a:p>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473075" y="600524"/>
            <a:ext cx="6372568" cy="6340197"/>
          </a:xfrm>
          <a:prstGeom prst="rect">
            <a:avLst/>
          </a:prstGeom>
        </p:spPr>
        <p:txBody>
          <a:bodyPr wrap="square">
            <a:spAutoFit/>
          </a:bodyPr>
          <a:lstStyle/>
          <a:p>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include &lt;</a:t>
            </a:r>
            <a:r>
              <a:rPr lang="en-US" sz="1400" dirty="0" err="1">
                <a:latin typeface="Times New Roman" panose="02020603050405020304" pitchFamily="18" charset="0"/>
                <a:cs typeface="Times New Roman" panose="02020603050405020304" pitchFamily="18" charset="0"/>
              </a:rPr>
              <a:t>SPI.h</a:t>
            </a:r>
            <a:r>
              <a:rPr lang="en-US" sz="1400" dirty="0">
                <a:latin typeface="Times New Roman" panose="02020603050405020304" pitchFamily="18" charset="0"/>
                <a:cs typeface="Times New Roman" panose="02020603050405020304" pitchFamily="18" charset="0"/>
              </a:rPr>
              <a:t>&gt;</a:t>
            </a:r>
          </a:p>
          <a:p>
            <a:r>
              <a:rPr lang="en-US" sz="1400" dirty="0">
                <a:latin typeface="Times New Roman" panose="02020603050405020304" pitchFamily="18" charset="0"/>
                <a:cs typeface="Times New Roman" panose="02020603050405020304" pitchFamily="18" charset="0"/>
              </a:rPr>
              <a:t>#include &lt;nRF24L01.h&gt;</a:t>
            </a:r>
          </a:p>
          <a:p>
            <a:r>
              <a:rPr lang="en-US" sz="1400" dirty="0">
                <a:latin typeface="Times New Roman" panose="02020603050405020304" pitchFamily="18" charset="0"/>
                <a:cs typeface="Times New Roman" panose="02020603050405020304" pitchFamily="18" charset="0"/>
              </a:rPr>
              <a:t>#include &lt;RF24.h&gt;</a:t>
            </a:r>
          </a:p>
          <a:p>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RF24 </a:t>
            </a:r>
            <a:r>
              <a:rPr lang="en-US" sz="1400" dirty="0">
                <a:latin typeface="Times New Roman" panose="02020603050405020304" pitchFamily="18" charset="0"/>
                <a:cs typeface="Times New Roman" panose="02020603050405020304" pitchFamily="18" charset="0"/>
              </a:rPr>
              <a:t>radio(9, 8);  // CE, </a:t>
            </a:r>
            <a:r>
              <a:rPr lang="en-US" sz="1400" dirty="0" smtClean="0">
                <a:latin typeface="Times New Roman" panose="02020603050405020304" pitchFamily="18" charset="0"/>
                <a:cs typeface="Times New Roman" panose="02020603050405020304" pitchFamily="18" charset="0"/>
              </a:rPr>
              <a:t>CSN</a:t>
            </a:r>
          </a:p>
          <a:p>
            <a:r>
              <a:rPr lang="en-US" sz="1400" dirty="0" err="1" smtClean="0">
                <a:latin typeface="Times New Roman" panose="02020603050405020304" pitchFamily="18" charset="0"/>
                <a:cs typeface="Times New Roman" panose="02020603050405020304" pitchFamily="18" charset="0"/>
              </a:rPr>
              <a:t>const</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byte address[6] = "00001</a:t>
            </a:r>
            <a:r>
              <a:rPr lang="en-US" sz="1400" dirty="0" smtClean="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char text[100</a:t>
            </a:r>
            <a:r>
              <a:rPr lang="en-US" sz="1400" dirty="0" smtClean="0">
                <a:latin typeface="Times New Roman" panose="02020603050405020304" pitchFamily="18" charset="0"/>
                <a:cs typeface="Times New Roman" panose="02020603050405020304" pitchFamily="18" charset="0"/>
              </a:rPr>
              <a:t>];  bool </a:t>
            </a:r>
            <a:r>
              <a:rPr lang="en-US" sz="1400" dirty="0" err="1" smtClean="0">
                <a:latin typeface="Times New Roman" panose="02020603050405020304" pitchFamily="18" charset="0"/>
                <a:cs typeface="Times New Roman" panose="02020603050405020304" pitchFamily="18" charset="0"/>
              </a:rPr>
              <a:t>stringComplete</a:t>
            </a:r>
            <a:r>
              <a:rPr lang="en-US" sz="1400" dirty="0" smtClean="0">
                <a:latin typeface="Times New Roman" panose="02020603050405020304" pitchFamily="18" charset="0"/>
                <a:cs typeface="Times New Roman" panose="02020603050405020304" pitchFamily="18" charset="0"/>
              </a:rPr>
              <a:t> = false; </a:t>
            </a:r>
          </a:p>
          <a:p>
            <a:r>
              <a:rPr lang="en-US" sz="1400" dirty="0" smtClean="0">
                <a:latin typeface="Times New Roman" panose="02020603050405020304" pitchFamily="18" charset="0"/>
                <a:cs typeface="Times New Roman" panose="02020603050405020304" pitchFamily="18" charset="0"/>
              </a:rPr>
              <a:t>void setup(){</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Serial.begin</a:t>
            </a:r>
            <a:r>
              <a:rPr lang="en-US" sz="1400" dirty="0">
                <a:latin typeface="Times New Roman" panose="02020603050405020304" pitchFamily="18" charset="0"/>
                <a:cs typeface="Times New Roman" panose="02020603050405020304" pitchFamily="18" charset="0"/>
              </a:rPr>
              <a:t>(9600);</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radio.begin</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text[0] = 'H</a:t>
            </a: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text[1] = 'e</a:t>
            </a: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text[2] = 'l</a:t>
            </a: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text[3] = 'l</a:t>
            </a: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text[4] = 'o';</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radio.openWritingPipe</a:t>
            </a:r>
            <a:r>
              <a:rPr lang="en-US" sz="1400" dirty="0">
                <a:latin typeface="Times New Roman" panose="02020603050405020304" pitchFamily="18" charset="0"/>
                <a:cs typeface="Times New Roman" panose="02020603050405020304" pitchFamily="18" charset="0"/>
              </a:rPr>
              <a:t>(address);</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radio.stopListening</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void loop</a:t>
            </a:r>
            <a:r>
              <a:rPr lang="en-US" sz="1400" dirty="0" smtClean="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radio.write</a:t>
            </a:r>
            <a:r>
              <a:rPr lang="en-US" sz="1400" dirty="0">
                <a:latin typeface="Times New Roman" panose="02020603050405020304" pitchFamily="18" charset="0"/>
                <a:cs typeface="Times New Roman" panose="02020603050405020304" pitchFamily="18" charset="0"/>
              </a:rPr>
              <a:t>(&amp;text, </a:t>
            </a:r>
            <a:r>
              <a:rPr lang="en-US" sz="1400" dirty="0" err="1">
                <a:latin typeface="Times New Roman" panose="02020603050405020304" pitchFamily="18" charset="0"/>
                <a:cs typeface="Times New Roman" panose="02020603050405020304" pitchFamily="18" charset="0"/>
              </a:rPr>
              <a:t>sizeof</a:t>
            </a:r>
            <a:r>
              <a:rPr lang="en-US" sz="1400" dirty="0">
                <a:latin typeface="Times New Roman" panose="02020603050405020304" pitchFamily="18" charset="0"/>
                <a:cs typeface="Times New Roman" panose="02020603050405020304" pitchFamily="18" charset="0"/>
              </a:rPr>
              <a:t>(text</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delay(1000</a:t>
            </a:r>
            <a:r>
              <a:rPr lang="en-US" sz="1400" dirty="0" smtClean="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void </a:t>
            </a:r>
            <a:r>
              <a:rPr lang="en-US" sz="1400" dirty="0" err="1">
                <a:latin typeface="Times New Roman" panose="02020603050405020304" pitchFamily="18" charset="0"/>
                <a:cs typeface="Times New Roman" panose="02020603050405020304" pitchFamily="18" charset="0"/>
              </a:rPr>
              <a:t>serialEvent</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a:t>
            </a:r>
            <a:r>
              <a:rPr lang="en-US" sz="1400" dirty="0">
                <a:latin typeface="Times New Roman" panose="02020603050405020304" pitchFamily="18" charset="0"/>
                <a:cs typeface="Times New Roman" panose="02020603050405020304" pitchFamily="18" charset="0"/>
              </a:rPr>
              <a:t>=0;</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memset</a:t>
            </a:r>
            <a:r>
              <a:rPr lang="en-US" sz="1400" dirty="0">
                <a:latin typeface="Times New Roman" panose="02020603050405020304" pitchFamily="18" charset="0"/>
                <a:cs typeface="Times New Roman" panose="02020603050405020304" pitchFamily="18" charset="0"/>
              </a:rPr>
              <a:t>(text, 0, </a:t>
            </a:r>
            <a:r>
              <a:rPr lang="en-US" sz="1400" dirty="0" err="1">
                <a:latin typeface="Times New Roman" panose="02020603050405020304" pitchFamily="18" charset="0"/>
                <a:cs typeface="Times New Roman" panose="02020603050405020304" pitchFamily="18" charset="0"/>
              </a:rPr>
              <a:t>sizeof</a:t>
            </a:r>
            <a:r>
              <a:rPr lang="en-US" sz="1400" dirty="0">
                <a:latin typeface="Times New Roman" panose="02020603050405020304" pitchFamily="18" charset="0"/>
                <a:cs typeface="Times New Roman" panose="02020603050405020304" pitchFamily="18" charset="0"/>
              </a:rPr>
              <a:t>(text));</a:t>
            </a:r>
          </a:p>
          <a:p>
            <a:r>
              <a:rPr lang="en-US" sz="1400" dirty="0">
                <a:latin typeface="Times New Roman" panose="02020603050405020304" pitchFamily="18" charset="0"/>
                <a:cs typeface="Times New Roman" panose="02020603050405020304" pitchFamily="18" charset="0"/>
              </a:rPr>
              <a:t>  while (</a:t>
            </a:r>
            <a:r>
              <a:rPr lang="en-US" sz="1400" dirty="0" err="1">
                <a:latin typeface="Times New Roman" panose="02020603050405020304" pitchFamily="18" charset="0"/>
                <a:cs typeface="Times New Roman" panose="02020603050405020304" pitchFamily="18" charset="0"/>
              </a:rPr>
              <a:t>Serial.available</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char </a:t>
            </a:r>
            <a:r>
              <a:rPr lang="en-US" sz="1400" dirty="0" err="1">
                <a:latin typeface="Times New Roman" panose="02020603050405020304" pitchFamily="18" charset="0"/>
                <a:cs typeface="Times New Roman" panose="02020603050405020304" pitchFamily="18" charset="0"/>
              </a:rPr>
              <a:t>inChar</a:t>
            </a:r>
            <a:r>
              <a:rPr lang="en-US" sz="1400" dirty="0">
                <a:latin typeface="Times New Roman" panose="02020603050405020304" pitchFamily="18" charset="0"/>
                <a:cs typeface="Times New Roman" panose="02020603050405020304" pitchFamily="18" charset="0"/>
              </a:rPr>
              <a:t> = (char)</a:t>
            </a:r>
            <a:r>
              <a:rPr lang="en-US" sz="1400" dirty="0" err="1">
                <a:latin typeface="Times New Roman" panose="02020603050405020304" pitchFamily="18" charset="0"/>
                <a:cs typeface="Times New Roman" panose="02020603050405020304" pitchFamily="18" charset="0"/>
              </a:rPr>
              <a:t>Serial.read</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if (</a:t>
            </a:r>
            <a:r>
              <a:rPr lang="en-US" sz="1400" dirty="0" err="1">
                <a:latin typeface="Times New Roman" panose="02020603050405020304" pitchFamily="18" charset="0"/>
                <a:cs typeface="Times New Roman" panose="02020603050405020304" pitchFamily="18" charset="0"/>
              </a:rPr>
              <a:t>inChar</a:t>
            </a:r>
            <a:r>
              <a:rPr lang="en-US" sz="1400" dirty="0">
                <a:latin typeface="Times New Roman" panose="02020603050405020304" pitchFamily="18" charset="0"/>
                <a:cs typeface="Times New Roman" panose="02020603050405020304" pitchFamily="18" charset="0"/>
              </a:rPr>
              <a:t> == '\n'){</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stringComplete</a:t>
            </a:r>
            <a:r>
              <a:rPr lang="en-US" sz="1400" dirty="0">
                <a:latin typeface="Times New Roman" panose="02020603050405020304" pitchFamily="18" charset="0"/>
                <a:cs typeface="Times New Roman" panose="02020603050405020304" pitchFamily="18" charset="0"/>
              </a:rPr>
              <a:t> = true;</a:t>
            </a:r>
          </a:p>
          <a:p>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else        </a:t>
            </a:r>
          </a:p>
          <a:p>
            <a:r>
              <a:rPr lang="en-US" sz="1400" dirty="0">
                <a:latin typeface="Times New Roman" panose="02020603050405020304" pitchFamily="18" charset="0"/>
                <a:cs typeface="Times New Roman" panose="02020603050405020304" pitchFamily="18" charset="0"/>
              </a:rPr>
              <a:t>      text[</a:t>
            </a:r>
            <a:r>
              <a:rPr lang="en-US" sz="1400" dirty="0" err="1">
                <a:latin typeface="Times New Roman" panose="02020603050405020304" pitchFamily="18" charset="0"/>
                <a:cs typeface="Times New Roman" panose="02020603050405020304" pitchFamily="18" charset="0"/>
              </a:rPr>
              <a:t>i</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inChar</a:t>
            </a:r>
            <a:r>
              <a:rPr lang="en-US" sz="1400" dirty="0">
                <a:latin typeface="Times New Roman" panose="02020603050405020304" pitchFamily="18" charset="0"/>
                <a:cs typeface="Times New Roman" panose="02020603050405020304" pitchFamily="18" charset="0"/>
              </a:rPr>
              <a:t>; // add it to the </a:t>
            </a:r>
            <a:r>
              <a:rPr lang="en-US" sz="1400" dirty="0" err="1">
                <a:latin typeface="Times New Roman" panose="02020603050405020304" pitchFamily="18" charset="0"/>
                <a:cs typeface="Times New Roman" panose="02020603050405020304" pitchFamily="18" charset="0"/>
              </a:rPr>
              <a:t>inputString</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33" name="Rounded Rectangle 32"/>
          <p:cNvSpPr/>
          <p:nvPr/>
        </p:nvSpPr>
        <p:spPr>
          <a:xfrm>
            <a:off x="4156206" y="1508787"/>
            <a:ext cx="4812299" cy="6331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solidFill>
                  <a:schemeClr val="tx1"/>
                </a:solidFill>
                <a:latin typeface="Times New Roman" panose="02020603050405020304" pitchFamily="18" charset="0"/>
                <a:cs typeface="Times New Roman" panose="02020603050405020304" pitchFamily="18" charset="0"/>
              </a:rPr>
              <a:t>The constructor of this object accepts two pin numbers as arguments, to which the CE and CSN signals are connected</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34" name="Rounded Rectangle 33"/>
          <p:cNvSpPr/>
          <p:nvPr/>
        </p:nvSpPr>
        <p:spPr>
          <a:xfrm>
            <a:off x="5128025" y="5059340"/>
            <a:ext cx="3840480" cy="83559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latinLnBrk="0" hangingPunct="0"/>
            <a:r>
              <a:rPr kumimoji="0" lang="en-US" altLang="en-US" sz="1400" dirty="0">
                <a:solidFill>
                  <a:srgbClr val="000000"/>
                </a:solidFill>
                <a:latin typeface="Arial" panose="020B0604020202020204" pitchFamily="34" charset="0"/>
                <a:ea typeface="Open Sans"/>
              </a:rPr>
              <a:t>This function is automatically called at the end of </a:t>
            </a:r>
            <a:r>
              <a:rPr kumimoji="0" lang="en-US" altLang="en-US" sz="1400" dirty="0">
                <a:solidFill>
                  <a:srgbClr val="00009F"/>
                </a:solidFill>
                <a:latin typeface="Courier New" panose="02070309020205020404" pitchFamily="49" charset="0"/>
                <a:ea typeface="Open Sans"/>
                <a:cs typeface="Courier New" panose="02070309020205020404" pitchFamily="49" charset="0"/>
              </a:rPr>
              <a:t>loop</a:t>
            </a:r>
            <a:r>
              <a:rPr kumimoji="0" lang="en-US" altLang="en-US" sz="1400" dirty="0">
                <a:solidFill>
                  <a:srgbClr val="393A34"/>
                </a:solidFill>
                <a:latin typeface="Courier New" panose="02070309020205020404" pitchFamily="49" charset="0"/>
                <a:ea typeface="Open Sans"/>
                <a:cs typeface="Courier New" panose="02070309020205020404" pitchFamily="49" charset="0"/>
              </a:rPr>
              <a:t>()</a:t>
            </a:r>
            <a:r>
              <a:rPr kumimoji="0" lang="en-US" altLang="en-US" sz="1400" dirty="0">
                <a:solidFill>
                  <a:srgbClr val="000000"/>
                </a:solidFill>
                <a:ea typeface="Open Sans"/>
              </a:rPr>
              <a:t> </a:t>
            </a:r>
            <a:r>
              <a:rPr kumimoji="0" lang="en-US" altLang="en-US" sz="1400" dirty="0">
                <a:solidFill>
                  <a:srgbClr val="000000"/>
                </a:solidFill>
                <a:latin typeface="Arial" panose="020B0604020202020204" pitchFamily="34" charset="0"/>
                <a:ea typeface="Open Sans"/>
              </a:rPr>
              <a:t>when there is serial data available in the buffer.</a:t>
            </a:r>
            <a:r>
              <a:rPr kumimoji="0" lang="en-US" altLang="en-US" sz="1400" dirty="0">
                <a:solidFill>
                  <a:schemeClr val="tx1"/>
                </a:solidFill>
                <a:latin typeface="Arial" panose="020B0604020202020204" pitchFamily="34" charset="0"/>
              </a:rPr>
              <a:t> </a:t>
            </a:r>
          </a:p>
        </p:txBody>
      </p:sp>
      <p:sp>
        <p:nvSpPr>
          <p:cNvPr id="7" name="Rectangle 4"/>
          <p:cNvSpPr>
            <a:spLocks noChangeArrowheads="1"/>
          </p:cNvSpPr>
          <p:nvPr/>
        </p:nvSpPr>
        <p:spPr bwMode="auto">
          <a:xfrm>
            <a:off x="0" y="-138499"/>
            <a:ext cx="65" cy="276999"/>
          </a:xfrm>
          <a:prstGeom prst="rect">
            <a:avLst/>
          </a:prstGeom>
          <a:solidFill>
            <a:srgbClr val="F6F8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9142845"/>
      </p:ext>
    </p:extLst>
  </p:cSld>
  <p:clrMapOvr>
    <a:masterClrMapping/>
  </p:clrMapOvr>
  <mc:AlternateContent xmlns:mc="http://schemas.openxmlformats.org/markup-compatibility/2006" xmlns:p14="http://schemas.microsoft.com/office/powerpoint/2010/main">
    <mc:Choice Requires="p14">
      <p:transition spd="slow" p14:dur="2000" advTm="50575"/>
    </mc:Choice>
    <mc:Fallback xmlns="">
      <p:transition spd="slow" advTm="50575"/>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5"/>
</p:tagLst>
</file>

<file path=ppt/tags/tag2.xml><?xml version="1.0" encoding="utf-8"?>
<p:tagLst xmlns:a="http://schemas.openxmlformats.org/drawingml/2006/main" xmlns:r="http://schemas.openxmlformats.org/officeDocument/2006/relationships" xmlns:p="http://schemas.openxmlformats.org/presentationml/2006/main">
  <p:tag name="TIMING" val="|1.5"/>
</p:tagLst>
</file>

<file path=ppt/tags/tag3.xml><?xml version="1.0" encoding="utf-8"?>
<p:tagLst xmlns:a="http://schemas.openxmlformats.org/drawingml/2006/main" xmlns:r="http://schemas.openxmlformats.org/officeDocument/2006/relationships" xmlns:p="http://schemas.openxmlformats.org/presentationml/2006/main">
  <p:tag name="TIMING" val="|17.5"/>
</p:tagLst>
</file>

<file path=ppt/tags/tag4.xml><?xml version="1.0" encoding="utf-8"?>
<p:tagLst xmlns:a="http://schemas.openxmlformats.org/drawingml/2006/main" xmlns:r="http://schemas.openxmlformats.org/officeDocument/2006/relationships" xmlns:p="http://schemas.openxmlformats.org/presentationml/2006/main">
  <p:tag name="TIMING" val="|17.5"/>
</p:tagLst>
</file>

<file path=ppt/tags/tag5.xml><?xml version="1.0" encoding="utf-8"?>
<p:tagLst xmlns:a="http://schemas.openxmlformats.org/drawingml/2006/main" xmlns:r="http://schemas.openxmlformats.org/officeDocument/2006/relationships" xmlns:p="http://schemas.openxmlformats.org/presentationml/2006/main">
  <p:tag name="TIMING" val="|17.5"/>
</p:tagLst>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68978</TotalTime>
  <Words>1228</Words>
  <Application>Microsoft Office PowerPoint</Application>
  <PresentationFormat>On-screen Show (4:3)</PresentationFormat>
  <Paragraphs>137</Paragraphs>
  <Slides>11</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Batang</vt:lpstr>
      <vt:lpstr>Gulim</vt:lpstr>
      <vt:lpstr>Gulim</vt:lpstr>
      <vt:lpstr>HYHeadLine-Medium</vt:lpstr>
      <vt:lpstr>Malgun Gothic</vt:lpstr>
      <vt:lpstr>Open Sans</vt:lpstr>
      <vt:lpstr>Arial</vt:lpstr>
      <vt:lpstr>Courier New</vt:lpstr>
      <vt:lpstr>Times New Roman</vt:lpstr>
      <vt:lpstr>Office 테마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JulianNo2</dc:creator>
  <cp:lastModifiedBy>Bayarsaikhan</cp:lastModifiedBy>
  <cp:revision>1275</cp:revision>
  <dcterms:created xsi:type="dcterms:W3CDTF">2013-03-19T04:41:05Z</dcterms:created>
  <dcterms:modified xsi:type="dcterms:W3CDTF">2023-05-12T23:44:18Z</dcterms:modified>
</cp:coreProperties>
</file>