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881" r:id="rId3"/>
    <p:sldId id="921" r:id="rId4"/>
    <p:sldId id="936" r:id="rId5"/>
    <p:sldId id="937" r:id="rId6"/>
    <p:sldId id="902" r:id="rId7"/>
    <p:sldId id="941" r:id="rId8"/>
    <p:sldId id="939" r:id="rId9"/>
    <p:sldId id="940" r:id="rId10"/>
    <p:sldId id="908" r:id="rId11"/>
    <p:sldId id="895" r:id="rId1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88605" autoAdjust="0"/>
  </p:normalViewPr>
  <p:slideViewPr>
    <p:cSldViewPr snapToGrid="0">
      <p:cViewPr>
        <p:scale>
          <a:sx n="66" d="100"/>
          <a:sy n="66" d="100"/>
        </p:scale>
        <p:origin x="1836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B67B-A7F3-48F3-BB2B-A12CB6BAA840}" type="datetimeFigureOut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70800-4D8A-4159-B68C-CC136B8A5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send data from my phone to the esp32 board, the data will be printed on the screen</a:t>
            </a:r>
            <a:endParaRPr lang="en-US" sz="1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14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manual is on the web. you can try it according to the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14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0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ESP32</a:t>
            </a:r>
            <a:r>
              <a:rPr lang="en-US" baseline="0" dirty="0" smtClean="0"/>
              <a:t> V3 board</a:t>
            </a:r>
          </a:p>
          <a:p>
            <a:r>
              <a:rPr lang="en-US" baseline="0" dirty="0" smtClean="0"/>
              <a:t>This board include esp32 chip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esp32 chip function block diagram. </a:t>
            </a:r>
          </a:p>
          <a:p>
            <a:r>
              <a:rPr lang="en-US" baseline="0" dirty="0" smtClean="0"/>
              <a:t>This chip includes Bluetooth,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, embedded flash, RTC, and low power subsystem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18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 are going to </a:t>
            </a:r>
            <a:r>
              <a:rPr lang="en-US" dirty="0" smtClean="0"/>
              <a:t>use this board to test </a:t>
            </a:r>
            <a:r>
              <a:rPr lang="en-US" dirty="0" err="1" smtClean="0"/>
              <a:t>bluetooth</a:t>
            </a:r>
            <a:r>
              <a:rPr lang="en-US" dirty="0" smtClean="0"/>
              <a:t> peer to peer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board includes esp32 chip, cp2102 chip, reset button, power and signal indicators, OLED </a:t>
            </a:r>
            <a:r>
              <a:rPr lang="en-US" baseline="0" dirty="0" err="1" smtClean="0"/>
              <a:t>diplay</a:t>
            </a:r>
            <a:r>
              <a:rPr lang="en-US" baseline="0" dirty="0" smtClean="0"/>
              <a:t> and type C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76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these things to test </a:t>
            </a:r>
            <a:r>
              <a:rPr lang="en-US" dirty="0" smtClean="0"/>
              <a:t>ESP p2p </a:t>
            </a:r>
            <a:endParaRPr lang="en-US" dirty="0" smtClean="0"/>
          </a:p>
          <a:p>
            <a:r>
              <a:rPr lang="en-US" baseline="0" dirty="0" smtClean="0"/>
              <a:t>Arduino </a:t>
            </a:r>
            <a:r>
              <a:rPr lang="en-US" baseline="0" dirty="0" smtClean="0"/>
              <a:t>IDE</a:t>
            </a:r>
            <a:r>
              <a:rPr lang="en-US" baseline="0" dirty="0" smtClean="0"/>
              <a:t>, 2 pieces of esp32v3 </a:t>
            </a:r>
            <a:r>
              <a:rPr lang="en-US" baseline="0" dirty="0" smtClean="0"/>
              <a:t>board</a:t>
            </a:r>
          </a:p>
          <a:p>
            <a:r>
              <a:rPr lang="en-US" dirty="0" smtClean="0"/>
              <a:t>we are</a:t>
            </a:r>
            <a:r>
              <a:rPr lang="en-US" baseline="0" dirty="0" smtClean="0"/>
              <a:t> going to </a:t>
            </a:r>
            <a:r>
              <a:rPr lang="en-US" dirty="0" smtClean="0"/>
              <a:t>program this board using </a:t>
            </a:r>
            <a:r>
              <a:rPr lang="en-US" dirty="0" err="1" smtClean="0"/>
              <a:t>arduino</a:t>
            </a:r>
            <a:r>
              <a:rPr lang="en-US" dirty="0" smtClean="0"/>
              <a:t> IDE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26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Peer-to-Peer and ESP-NOW are two different protocols that can be used for wireless communication between devices.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Peer-to-Peer (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Direct) is a standard developed by the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Alliance that allows devices to connect to each other without the need for a wireless access point (router). With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P2P, two or more devices can connect directly to each other and communicate using the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radio. This can be useful for creating ad-hoc networks between devices or for establishing a direct communication channel between two devices without the need for a central access point.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ESP-NOW is a protocol developed by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Espressif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that allows for low-power, low-latency communication between ESP32 and ESP8266 devices using the 2.4GHz radio. ESP-NOW is designed for scenarios where devices need to communicate with each other directly, without the need for an access point or other infrastructure. ESP-NOW is particularly useful for applications that require fast and reliable communication between devices, such as wireless sensor networks or home automation systems.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P2P and ESP-NOW can be used for wireless communication between devices, but they have different strengths and weaknesses.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P2P is a more versatile protocol that can be used with any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-enabled device, while ESP-NOW is designed specifically for communication between ESP32 and ESP8266 devices. ESP-NOW offers faster and more reliable communication than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P2P, but it is limited to use within the ESP32 and ESP8266 ecosystem.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summary, the choice between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P2P and ESP-NOW depends on the specific requirements of your project. If you need to connect to non-ESP devices or require more versatile networking capabilities,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P2P may be the better option. If you are working within the ESP32 or ESP8266 ecosystem and require fast and reliable communication between devices, ESP-NOW may be the better choice.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30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we need download the </a:t>
            </a:r>
            <a:r>
              <a:rPr lang="en-US" dirty="0" err="1" smtClean="0"/>
              <a:t>arduino</a:t>
            </a:r>
            <a:r>
              <a:rPr lang="en-US" dirty="0" smtClean="0"/>
              <a:t> ide </a:t>
            </a:r>
            <a:r>
              <a:rPr lang="en-US" dirty="0" smtClean="0"/>
              <a:t>to </a:t>
            </a:r>
            <a:r>
              <a:rPr lang="en-US" dirty="0" smtClean="0"/>
              <a:t>test </a:t>
            </a:r>
            <a:r>
              <a:rPr lang="en-US" dirty="0" smtClean="0"/>
              <a:t>ESP_NOW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08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libraries for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OLED display.</a:t>
            </a:r>
            <a:endParaRPr lang="mn-MN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display setup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is Service and characteristic IDs of Bluetooth setting</a:t>
            </a:r>
          </a:p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class is a callback class for Bluetooth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send data from your phone to an esp32 board, this class will be activated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89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section is Arduino setup section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2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44BB-4694-43CC-A428-16E68EDEEC42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775-485E-466E-B9FF-99AF2D09A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4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437-1F9D-476B-A00C-9150EF5325A8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ECDC-9561-404E-B7BD-B07FDC9089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1FAD-BE1B-4988-B880-363703F240D5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69E5-FCA8-44DE-A8AA-47496B6D23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2AC-8493-4B2C-B89E-02B5DE32BF68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CD8-9B8E-4042-BEE6-A2EC148CB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5FBB-6904-4A4C-B4F4-33877DE76054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8E81-A9D2-433D-8493-09E8FC5BB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5EA-7498-42D5-B911-FF860203B243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E94-6D92-4BCF-AB07-83010C866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69B7-5956-4BED-828C-4D8CF418E997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82E-FEF8-47F5-AAE3-0EB98F86EA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B6-12D1-4695-B16F-2E08DD6FC323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25D-67DB-4ECA-8F14-25576C1EBA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F704-2142-4DF9-A2FA-2FF3A93CF3B2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EE01-DC60-4815-A993-3B20DBF428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8F4-760A-411D-862F-8FE155AC35D9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154-4D6B-4EF3-8462-B68C36C7EF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054-9F2E-430D-974C-10C1222FBD5E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5E60-2AB7-4B4B-B634-EC2CD1D64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DA4A4-2829-4410-8367-2138A80CF8BA}" type="datetime1">
              <a:rPr lang="ko-KR" altLang="en-US"/>
              <a:pPr>
                <a:defRPr/>
              </a:pPr>
              <a:t>2023-04-19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E5689-601F-4540-A71B-9DA03159A1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hyperlink" Target="https://www.cbnu.ac.kr/site/english/main.d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979613" y="1557338"/>
            <a:ext cx="6003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r>
              <a:rPr lang="en-US" altLang="ko-KR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Chungbuk</a:t>
            </a:r>
            <a:r>
              <a:rPr lang="en-US" altLang="ko-K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University - </a:t>
            </a:r>
            <a:r>
              <a:rPr lang="ko-KR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충북대학교</a:t>
            </a:r>
            <a:endParaRPr lang="ko-KR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pic>
        <p:nvPicPr>
          <p:cNvPr id="14" name="Picture 8" descr="Chungbuk National University - ì¶©ë¶ëíêµ Ð·ÑÑÐ³Ð°Ð½ Ð¸Ð»ÑÑÑÒ¯Ò¯Ð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477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221165" y="5661025"/>
            <a:ext cx="1281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kumimoji="0" lang="en-US" altLang="ko-KR" dirty="0" smtClean="0">
                <a:solidFill>
                  <a:srgbClr val="262673"/>
                </a:solidFill>
                <a:latin typeface="Times New Roman" panose="02020603050405020304" pitchFamily="18" charset="0"/>
                <a:ea typeface="HYHeadLine-Medium" panose="02030600000101010101" pitchFamily="18" charset="-127"/>
                <a:cs typeface="Times New Roman" panose="02020603050405020304" pitchFamily="18" charset="0"/>
              </a:rPr>
              <a:t>2023. </a:t>
            </a:r>
            <a:r>
              <a:rPr kumimoji="0" lang="en-US" altLang="ko-KR" dirty="0" smtClean="0">
                <a:solidFill>
                  <a:srgbClr val="262673"/>
                </a:solidFill>
                <a:latin typeface="Times New Roman" panose="02020603050405020304" pitchFamily="18" charset="0"/>
                <a:ea typeface="HYHeadLine-Medium" panose="02030600000101010101" pitchFamily="18" charset="-127"/>
                <a:cs typeface="Times New Roman" panose="02020603050405020304" pitchFamily="18" charset="0"/>
              </a:rPr>
              <a:t>04.21</a:t>
            </a:r>
            <a:endParaRPr kumimoji="0" lang="ko-KR" altLang="en-US" dirty="0">
              <a:solidFill>
                <a:srgbClr val="262673"/>
              </a:solidFill>
              <a:latin typeface="Times New Roman" panose="02020603050405020304" pitchFamily="18" charset="0"/>
              <a:ea typeface="HYHeadLine-Mediu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73200" y="3336924"/>
            <a:ext cx="6510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and ESP_NOW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assistant: </a:t>
            </a:r>
            <a:r>
              <a:rPr lang="ko-K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배일호</a:t>
            </a:r>
            <a:endParaRPr lang="ko-KR" altLang="ko-K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3"/>
    </mc:Choice>
    <mc:Fallback xmlns="">
      <p:transition spd="slow" advTm="8383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altLang="ko-KR" sz="2000" b="1" dirty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Test result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Tracking System Using Bluetooth Tags and Android app- Tagdroid"/>
          <p:cNvSpPr>
            <a:spLocks noChangeAspect="1" noChangeArrowheads="1"/>
          </p:cNvSpPr>
          <p:nvPr/>
        </p:nvSpPr>
        <p:spPr bwMode="auto">
          <a:xfrm>
            <a:off x="4271879" y="27813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0038" y="2237500"/>
            <a:ext cx="2823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2 devices are connected, data will be sent between the 2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will be printed on the screen as shown in the figure above.</a:t>
            </a:r>
            <a:endParaRPr lang="en-US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181" t="23595" r="38704" b="9890"/>
          <a:stretch/>
        </p:blipFill>
        <p:spPr>
          <a:xfrm>
            <a:off x="963953" y="835033"/>
            <a:ext cx="4701188" cy="47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23"/>
    </mc:Choice>
    <mc:Fallback xmlns="">
      <p:transition spd="slow" advTm="274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357313" y="2571750"/>
            <a:ext cx="6143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</a:t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</a:p>
        </p:txBody>
      </p:sp>
    </p:spTree>
    <p:extLst>
      <p:ext uri="{BB962C8B-B14F-4D97-AF65-F5344CB8AC3E}">
        <p14:creationId xmlns:p14="http://schemas.microsoft.com/office/powerpoint/2010/main" val="25873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3"/>
    </mc:Choice>
    <mc:Fallback xmlns="">
      <p:transition spd="slow" advTm="58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Contents</a:t>
            </a:r>
            <a:endParaRPr lang="ko-KR" altLang="en-US" sz="2000" b="1" dirty="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388" y="690564"/>
            <a:ext cx="6984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code description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0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0"/>
    </mc:Choice>
    <mc:Fallback xmlns="">
      <p:transition spd="slow" advTm="15630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1439" y="548754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of ESP32S3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upport for WiFi LoRa 32 V3 (ESP32-S3 / SX1262) - Boards - OpenMQTTGate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823" y="982992"/>
            <a:ext cx="3666473" cy="3666473"/>
          </a:xfrm>
          <a:prstGeom prst="rect">
            <a:avLst/>
          </a:prstGeom>
        </p:spPr>
      </p:pic>
      <p:pic>
        <p:nvPicPr>
          <p:cNvPr id="1028" name="Picture 4" descr="ESP32 functional block diagram. |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11" y="788683"/>
            <a:ext cx="4529346" cy="45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 rot="4858488">
            <a:off x="3072484" y="1879587"/>
            <a:ext cx="208363" cy="12985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9382" y="1848847"/>
            <a:ext cx="1502961" cy="95058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9500" y="4514507"/>
            <a:ext cx="1719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ESP32 V3 board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1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33"/>
    </mc:Choice>
    <mc:Fallback xmlns="">
      <p:transition spd="slow" advTm="37933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Hardware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2197" y="4555366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ESP32 v3 board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upport for WiFi LoRa 32 V3 (ESP32-S3 / SX1262) - Boards - OpenMQTTGate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 rot="4858488">
            <a:off x="3191157" y="1781117"/>
            <a:ext cx="208363" cy="12985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Diymore SX1262 LoRa V3 ESP32 LX7 Dual-core 0.96 inch Blue Oled  Bluetooth,Type C WIFI Kit 32 Module CP2012 IOT Development Board  863MHZ-928MHz : Amazon.co.uk: Electronics &amp;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70" y="992540"/>
            <a:ext cx="5637818" cy="34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33"/>
    </mc:Choice>
    <mc:Fallback xmlns="">
      <p:transition spd="slow" advTm="37933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Hardware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8996" y="489749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to use</a:t>
            </a:r>
          </a:p>
        </p:txBody>
      </p:sp>
      <p:sp>
        <p:nvSpPr>
          <p:cNvPr id="4" name="AutoShape 2" descr="Support for WiFi LoRa 32 V3 (ESP32-S3 / SX1262) - Boards - OpenMQTTGate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7290" y="1840230"/>
            <a:ext cx="1828800" cy="2957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Heltec Wifi Kit 32 | Development Board | Heltec Esp32 V3 | Oled Display |  Iot Accessories - Iot Accessories - Aliexpre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29632" r="14934" b="29756"/>
          <a:stretch/>
        </p:blipFill>
        <p:spPr bwMode="auto">
          <a:xfrm>
            <a:off x="1786496" y="2927810"/>
            <a:ext cx="279400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0900" y="1881404"/>
            <a:ext cx="1466850" cy="1566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Heltec Wifi Kit 32 | Development Board | Heltec Esp32 V3 | Oled Display |  Iot Accessories - Iot Accessories - Aliexpre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29632" r="14934" b="29756"/>
          <a:stretch/>
        </p:blipFill>
        <p:spPr bwMode="auto">
          <a:xfrm>
            <a:off x="4957582" y="2927810"/>
            <a:ext cx="2794001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Install the Arduino IDE — Nons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73" y="1013867"/>
            <a:ext cx="4834618" cy="16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6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33"/>
    </mc:Choice>
    <mc:Fallback xmlns="">
      <p:transition spd="slow" advTm="37933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operation 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0363" y="2387136"/>
            <a:ext cx="8569323" cy="42780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Peer-to-Peer and ESP-NOW are two different protocols that can be used for wireless communication between devices.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Peer-to-Peer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Direct) is a standard developed by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Alliance that allows devices to connect to each other without the need for a wireless access point (router). With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P2P, two or more devices can connect directly to each other and communicate using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ESP-NOW is a protocol developed by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Espressif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that allows for low-power, low-latency communication between ESP32 and ESP8266 devices using the 2.4GHz radio. ESP-NOW is designed for scenarios where devices need to communicate with each other directly, without the need for an access point or other infrastructure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P2P and ESP-NOW can be used for wireless communication between devices, but they have different strengths and weaknesses.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P2P is a more versatile protocol that can be used with any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-enabled device, while ESP-NOW is designed specifically for communication between ESP32 and ESP8266 devices. </a:t>
            </a:r>
            <a:endParaRPr lang="mn-M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between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P2P and ESP-NOW depends on the specific requirements of your project. If you need to connect to non-ESP devices or require more versatile networking capabilities,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P2P may be the better option. If you are working within the ESP32 or ESP8266 ecosystem and require fast and reliable communication between devices, ESP-NOW may be the better choice.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11" y="813077"/>
            <a:ext cx="1578412" cy="1578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7974" y="782200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ESP-NOW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34" y="795462"/>
            <a:ext cx="1578412" cy="1578412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582125" y="1450388"/>
            <a:ext cx="1620957" cy="3338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96"/>
    </mc:Choice>
    <mc:Fallback xmlns="">
      <p:transition spd="slow" advTm="502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operation</a:t>
            </a:r>
            <a:endParaRPr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71"/>
          <a:stretch/>
        </p:blipFill>
        <p:spPr>
          <a:xfrm>
            <a:off x="2224486" y="1532873"/>
            <a:ext cx="4190186" cy="3017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2032" y="2787265"/>
            <a:ext cx="1409947" cy="16906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5701" y="682688"/>
            <a:ext cx="3594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7851868">
            <a:off x="4133625" y="4083080"/>
            <a:ext cx="911886" cy="3633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489648" y="4753053"/>
            <a:ext cx="2851966" cy="1152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compatible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computer system</a:t>
            </a:r>
          </a:p>
        </p:txBody>
      </p:sp>
    </p:spTree>
    <p:extLst>
      <p:ext uri="{BB962C8B-B14F-4D97-AF65-F5344CB8AC3E}">
        <p14:creationId xmlns:p14="http://schemas.microsoft.com/office/powerpoint/2010/main" val="8843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4"/>
    </mc:Choice>
    <mc:Fallback xmlns="">
      <p:transition spd="slow" advTm="138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ko-KR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ko-KR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Code description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197398" y="661542"/>
            <a:ext cx="4812299" cy="820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includes several libraries needed for the program to run.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57788" y="2268370"/>
            <a:ext cx="3851909" cy="712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creates an object of the SSD1306Wire class, which is used to control the OLED display.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074654" y="3081871"/>
            <a:ext cx="4935043" cy="502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variables are used to store data received over ESP-NOW.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57788" y="4807041"/>
            <a:ext cx="3726179" cy="689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callback function that will be called whenever data is received over ESP-NOW.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78875" y="3737818"/>
            <a:ext cx="3230822" cy="877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variables are used to set up the message that will be sent over ESP-NOW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075" y="63032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Arduino.h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WiFi.h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esp_wifi.h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QuickEspNow.h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"HT_SSD1306Wire.h"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stdlib.h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&lt;string&gt;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075" y="2291743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SSD1306Wire display(0x3c, 500000, SDA_OLED, SCL_OLED, GEOMETRY_128_64, RST_OLED);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563" y="30508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sCount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numCount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sDatas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[8];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363" y="3699647"/>
            <a:ext cx="6154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"Hello Device 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uint8_t receiver[] = {0xDE, 0xAD, 0xBE, 0xEF, 0xFE, 0xED};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DEST_ADDR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unsigned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SEND_MSG_MSEC = 2000;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363" y="47793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dataReceived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(uint8_t *address, uint8_t *data, uint8_t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signed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bool broadcast) { ... }</a:t>
            </a:r>
          </a:p>
        </p:txBody>
      </p:sp>
    </p:spTree>
    <p:extLst>
      <p:ext uri="{BB962C8B-B14F-4D97-AF65-F5344CB8AC3E}">
        <p14:creationId xmlns:p14="http://schemas.microsoft.com/office/powerpoint/2010/main" val="1019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5"/>
    </mc:Choice>
    <mc:Fallback xmlns="">
      <p:transition spd="slow" advTm="505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ko-KR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Code description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연결선 16"/>
          <p:cNvCxnSpPr/>
          <p:nvPr/>
        </p:nvCxnSpPr>
        <p:spPr bwMode="auto">
          <a:xfrm>
            <a:off x="287338" y="260350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17"/>
          <p:cNvCxnSpPr/>
          <p:nvPr/>
        </p:nvCxnSpPr>
        <p:spPr bwMode="auto">
          <a:xfrm>
            <a:off x="360363" y="404813"/>
            <a:ext cx="0" cy="212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937760" y="1376733"/>
            <a:ext cx="3840480" cy="1269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function is called once when the program starts up. It sets up the OLED display and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module, sets the MAC address of the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module, and sets up the ESP-NOW communication.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350" y="-3542139"/>
            <a:ext cx="6216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0" dirty="0">
              <a:solidFill>
                <a:srgbClr val="D4D4D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270" y="600524"/>
            <a:ext cx="67111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setup()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display.init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display.setFont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(ArialMT_Plain_10);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display.setTextAlignment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(TEXT_ALIGN_LEFT);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display.drawString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(50, 0, "Test");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display.display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Serial.begin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(115200);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WiFi.mode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(WIFI_MODE_STA);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uint8_t mac[] = {0xDE, 0xAD, 0xBE, 0xEF, 0xFE, 0xED};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esp_wifi_set_mac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(WIFI_IF_STA, mac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WiFi.disconnect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(false, true);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quickEspNow.onDataRcvd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dataReceived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quickEspNow.setWiFiBandwidth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(WIFI_IF_STA,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WIFI_BW_HT20);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quickEspNow.begin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                              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365" y="4126031"/>
            <a:ext cx="44859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loop()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static unsigned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counter = 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String message = String(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" " + String(counter++);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if (!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quickEspNow.send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(DEST_ADDR, (uint8_t *)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message.c_str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message.length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Serial.println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("&gt;&gt;&gt;&gt;&gt;&gt;&gt;&gt;&gt;&gt; Message sent");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Serial.println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("&gt;&gt;&gt;&gt;&gt;&gt;&gt;&gt;&gt;&gt; Message not sent");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delay(SEND_MSG_MSEC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);}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097780" y="4541602"/>
            <a:ext cx="3840480" cy="1269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latinLnBrk="0" hangingPunct="0"/>
            <a:r>
              <a:rPr kumimoji="0"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This function is called repeatedly as long as the program is running. It sends a message over ESP-NOW every </a:t>
            </a:r>
            <a:r>
              <a:rPr kumimoji="0"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Söhne Mono"/>
                <a:cs typeface="Times New Roman" panose="02020603050405020304" pitchFamily="18" charset="0"/>
              </a:rPr>
              <a:t>SEND_MSG_MSEC</a:t>
            </a:r>
            <a:r>
              <a:rPr kumimoji="0"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Söhne"/>
                <a:cs typeface="Times New Roman" panose="02020603050405020304" pitchFamily="18" charset="0"/>
              </a:rPr>
              <a:t> milliseconds</a:t>
            </a:r>
            <a:r>
              <a:rPr kumimoji="0"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0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0"/>
    </mc:Choice>
    <mc:Fallback xmlns="">
      <p:transition spd="slow" advTm="1684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66933</TotalTime>
  <Words>1382</Words>
  <Application>Microsoft Office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Batang</vt:lpstr>
      <vt:lpstr>Gulim</vt:lpstr>
      <vt:lpstr>Gulim</vt:lpstr>
      <vt:lpstr>HYHeadLine-Medium</vt:lpstr>
      <vt:lpstr>Malgun Gothic</vt:lpstr>
      <vt:lpstr>Malgun Gothic</vt:lpstr>
      <vt:lpstr>Söhne</vt:lpstr>
      <vt:lpstr>Söhne Mono</vt:lpstr>
      <vt:lpstr>Arial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JulianNo2</dc:creator>
  <cp:lastModifiedBy>Bayarsaikhan</cp:lastModifiedBy>
  <cp:revision>1212</cp:revision>
  <dcterms:created xsi:type="dcterms:W3CDTF">2013-03-19T04:41:05Z</dcterms:created>
  <dcterms:modified xsi:type="dcterms:W3CDTF">2023-04-21T07:48:05Z</dcterms:modified>
</cp:coreProperties>
</file>