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7" r:id="rId2"/>
    <p:sldId id="881" r:id="rId3"/>
    <p:sldId id="921" r:id="rId4"/>
    <p:sldId id="936" r:id="rId5"/>
    <p:sldId id="937" r:id="rId6"/>
    <p:sldId id="902" r:id="rId7"/>
    <p:sldId id="941" r:id="rId8"/>
    <p:sldId id="939" r:id="rId9"/>
    <p:sldId id="940" r:id="rId10"/>
    <p:sldId id="908" r:id="rId11"/>
    <p:sldId id="895" r:id="rId12"/>
  </p:sldIdLst>
  <p:sldSz cx="9144000" cy="6858000" type="screen4x3"/>
  <p:notesSz cx="6797675" cy="9926638"/>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88605" autoAdjust="0"/>
  </p:normalViewPr>
  <p:slideViewPr>
    <p:cSldViewPr snapToGrid="0">
      <p:cViewPr>
        <p:scale>
          <a:sx n="100" d="100"/>
          <a:sy n="100" d="100"/>
        </p:scale>
        <p:origin x="1662"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0" d="100"/>
          <a:sy n="70" d="100"/>
        </p:scale>
        <p:origin x="-329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7148B67B-A7F3-48F3-BB2B-A12CB6BAA840}" type="datetimeFigureOut">
              <a:rPr lang="ko-KR" altLang="en-US"/>
              <a:pPr>
                <a:defRPr/>
              </a:pPr>
              <a:t>2023-03-30</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DEE70800-4D8A-4159-B68C-CC136B8A54B9}" type="slidenum">
              <a:rPr lang="ko-KR" altLang="en-US"/>
              <a:pPr>
                <a:defRPr/>
              </a:pPr>
              <a:t>‹#›</a:t>
            </a:fld>
            <a:endParaRPr lang="ko-KR" altLang="en-US"/>
          </a:p>
        </p:txBody>
      </p:sp>
    </p:spTree>
    <p:extLst>
      <p:ext uri="{BB962C8B-B14F-4D97-AF65-F5344CB8AC3E}">
        <p14:creationId xmlns:p14="http://schemas.microsoft.com/office/powerpoint/2010/main" val="2603455970"/>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BFEDAF78-175F-4214-A514-F2B8D1228308}" type="slidenum">
              <a:rPr lang="ko-KR" altLang="en-US" smtClean="0"/>
              <a:pPr>
                <a:defRPr/>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10</a:t>
            </a:fld>
            <a:endParaRPr lang="ko-KR" altLang="en-US"/>
          </a:p>
        </p:txBody>
      </p:sp>
    </p:spTree>
    <p:extLst>
      <p:ext uri="{BB962C8B-B14F-4D97-AF65-F5344CB8AC3E}">
        <p14:creationId xmlns:p14="http://schemas.microsoft.com/office/powerpoint/2010/main" val="367814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BFEDAF78-175F-4214-A514-F2B8D1228308}" type="slidenum">
              <a:rPr lang="ko-KR" altLang="en-US" smtClean="0"/>
              <a:pPr>
                <a:defRPr/>
              </a:pPr>
              <a:t>2</a:t>
            </a:fld>
            <a:endParaRPr lang="ko-KR" altLang="en-US"/>
          </a:p>
        </p:txBody>
      </p:sp>
    </p:spTree>
    <p:extLst>
      <p:ext uri="{BB962C8B-B14F-4D97-AF65-F5344CB8AC3E}">
        <p14:creationId xmlns:p14="http://schemas.microsoft.com/office/powerpoint/2010/main" val="11430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esp32s3 function block diagram. This board has Bluetooth, </a:t>
            </a:r>
            <a:r>
              <a:rPr lang="en-US" baseline="0" dirty="0" err="1" smtClean="0"/>
              <a:t>wifi</a:t>
            </a:r>
            <a:r>
              <a:rPr lang="en-US" baseline="0" dirty="0" smtClean="0"/>
              <a:t>, embedded flash, RTC and low-power subsystem</a:t>
            </a:r>
          </a:p>
          <a:p>
            <a:r>
              <a:rPr lang="en-US" baseline="0" dirty="0" smtClean="0"/>
              <a:t>Today we are going to use Bluetooth of this board</a:t>
            </a:r>
          </a:p>
          <a:p>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3</a:t>
            </a:fld>
            <a:endParaRPr lang="ko-KR" altLang="en-US"/>
          </a:p>
        </p:txBody>
      </p:sp>
    </p:spTree>
    <p:extLst>
      <p:ext uri="{BB962C8B-B14F-4D97-AF65-F5344CB8AC3E}">
        <p14:creationId xmlns:p14="http://schemas.microsoft.com/office/powerpoint/2010/main" val="153718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4</a:t>
            </a:fld>
            <a:endParaRPr lang="ko-KR" altLang="en-US"/>
          </a:p>
        </p:txBody>
      </p:sp>
    </p:spTree>
    <p:extLst>
      <p:ext uri="{BB962C8B-B14F-4D97-AF65-F5344CB8AC3E}">
        <p14:creationId xmlns:p14="http://schemas.microsoft.com/office/powerpoint/2010/main" val="363976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5</a:t>
            </a:fld>
            <a:endParaRPr lang="ko-KR" altLang="en-US"/>
          </a:p>
        </p:txBody>
      </p:sp>
    </p:spTree>
    <p:extLst>
      <p:ext uri="{BB962C8B-B14F-4D97-AF65-F5344CB8AC3E}">
        <p14:creationId xmlns:p14="http://schemas.microsoft.com/office/powerpoint/2010/main" val="329226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6</a:t>
            </a:fld>
            <a:endParaRPr lang="ko-KR" altLang="en-US"/>
          </a:p>
        </p:txBody>
      </p:sp>
    </p:spTree>
    <p:extLst>
      <p:ext uri="{BB962C8B-B14F-4D97-AF65-F5344CB8AC3E}">
        <p14:creationId xmlns:p14="http://schemas.microsoft.com/office/powerpoint/2010/main" val="322930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1"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EE70800-4D8A-4159-B68C-CC136B8A54B9}" type="slidenum">
              <a:rPr lang="ko-KR" altLang="en-US" smtClean="0"/>
              <a:pPr>
                <a:defRPr/>
              </a:pPr>
              <a:t>7</a:t>
            </a:fld>
            <a:endParaRPr lang="ko-KR" altLang="en-US"/>
          </a:p>
        </p:txBody>
      </p:sp>
    </p:spTree>
    <p:extLst>
      <p:ext uri="{BB962C8B-B14F-4D97-AF65-F5344CB8AC3E}">
        <p14:creationId xmlns:p14="http://schemas.microsoft.com/office/powerpoint/2010/main" val="220108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EE70800-4D8A-4159-B68C-CC136B8A54B9}" type="slidenum">
              <a:rPr lang="ko-KR" altLang="en-US" smtClean="0"/>
              <a:pPr>
                <a:defRPr/>
              </a:pPr>
              <a:t>8</a:t>
            </a:fld>
            <a:endParaRPr lang="ko-KR" altLang="en-US"/>
          </a:p>
        </p:txBody>
      </p:sp>
    </p:spTree>
    <p:extLst>
      <p:ext uri="{BB962C8B-B14F-4D97-AF65-F5344CB8AC3E}">
        <p14:creationId xmlns:p14="http://schemas.microsoft.com/office/powerpoint/2010/main" val="381989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E70800-4D8A-4159-B68C-CC136B8A54B9}" type="slidenum">
              <a:rPr lang="ko-KR" altLang="en-US" smtClean="0"/>
              <a:pPr>
                <a:defRPr/>
              </a:pPr>
              <a:t>9</a:t>
            </a:fld>
            <a:endParaRPr lang="ko-KR" altLang="en-US"/>
          </a:p>
        </p:txBody>
      </p:sp>
    </p:spTree>
    <p:extLst>
      <p:ext uri="{BB962C8B-B14F-4D97-AF65-F5344CB8AC3E}">
        <p14:creationId xmlns:p14="http://schemas.microsoft.com/office/powerpoint/2010/main" val="161224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vl1pPr>
          </a:lstStyle>
          <a:p>
            <a:pPr>
              <a:defRPr/>
            </a:pPr>
            <a:fld id="{440144BB-4694-43CC-A428-16E68EDEEC42}" type="datetime1">
              <a:rPr lang="ko-KR" altLang="en-US"/>
              <a:pPr>
                <a:defRPr/>
              </a:pPr>
              <a:t>2023-03-30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1728D775-485E-466E-B9FF-99AF2D09AAB4}" type="slidenum">
              <a:rPr lang="ko-KR" altLang="en-US"/>
              <a:pPr>
                <a:defRPr/>
              </a:pPr>
              <a:t>‹#›</a:t>
            </a:fld>
            <a:endParaRPr lang="ko-KR" altLang="en-US"/>
          </a:p>
        </p:txBody>
      </p:sp>
    </p:spTree>
    <p:extLst>
      <p:ext uri="{BB962C8B-B14F-4D97-AF65-F5344CB8AC3E}">
        <p14:creationId xmlns:p14="http://schemas.microsoft.com/office/powerpoint/2010/main" val="383747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3C658437-1F9D-476B-A00C-9150EF5325A8}" type="datetime1">
              <a:rPr lang="ko-KR" altLang="en-US"/>
              <a:pPr>
                <a:defRPr/>
              </a:pPr>
              <a:t>2023-03-30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C714ECDC-9561-404E-B7BD-B07FDC908964}" type="slidenum">
              <a:rPr lang="ko-KR" altLang="en-US"/>
              <a:pPr>
                <a:defRPr/>
              </a:pPr>
              <a:t>‹#›</a:t>
            </a:fld>
            <a:endParaRPr lang="ko-KR" altLang="en-US"/>
          </a:p>
        </p:txBody>
      </p:sp>
    </p:spTree>
    <p:extLst>
      <p:ext uri="{BB962C8B-B14F-4D97-AF65-F5344CB8AC3E}">
        <p14:creationId xmlns:p14="http://schemas.microsoft.com/office/powerpoint/2010/main" val="384697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BE971FAD-BE1B-4988-B880-363703F240D5}" type="datetime1">
              <a:rPr lang="ko-KR" altLang="en-US"/>
              <a:pPr>
                <a:defRPr/>
              </a:pPr>
              <a:t>2023-03-30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C3469E5-FCA8-44DE-A8AA-47496B6D2391}" type="slidenum">
              <a:rPr lang="ko-KR" altLang="en-US"/>
              <a:pPr>
                <a:defRPr/>
              </a:pPr>
              <a:t>‹#›</a:t>
            </a:fld>
            <a:endParaRPr lang="ko-KR" altLang="en-US"/>
          </a:p>
        </p:txBody>
      </p:sp>
    </p:spTree>
    <p:extLst>
      <p:ext uri="{BB962C8B-B14F-4D97-AF65-F5344CB8AC3E}">
        <p14:creationId xmlns:p14="http://schemas.microsoft.com/office/powerpoint/2010/main" val="367507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9E26B2AC-8493-4B2C-B89E-02B5DE32BF68}" type="datetime1">
              <a:rPr lang="ko-KR" altLang="en-US"/>
              <a:pPr>
                <a:defRPr/>
              </a:pPr>
              <a:t>2023-03-30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424CBCD8-9B8E-4042-BEE6-A2EC148CB12B}" type="slidenum">
              <a:rPr lang="ko-KR" altLang="en-US"/>
              <a:pPr>
                <a:defRPr/>
              </a:pPr>
              <a:t>‹#›</a:t>
            </a:fld>
            <a:endParaRPr lang="ko-KR" altLang="en-US"/>
          </a:p>
        </p:txBody>
      </p:sp>
    </p:spTree>
    <p:extLst>
      <p:ext uri="{BB962C8B-B14F-4D97-AF65-F5344CB8AC3E}">
        <p14:creationId xmlns:p14="http://schemas.microsoft.com/office/powerpoint/2010/main" val="332611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85E65FBB-6904-4A4C-B4F4-33877DE76054}" type="datetime1">
              <a:rPr lang="ko-KR" altLang="en-US"/>
              <a:pPr>
                <a:defRPr/>
              </a:pPr>
              <a:t>2023-03-30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D2568E81-A9D2-433D-8493-09E8FC5BBBDA}" type="slidenum">
              <a:rPr lang="ko-KR" altLang="en-US"/>
              <a:pPr>
                <a:defRPr/>
              </a:pPr>
              <a:t>‹#›</a:t>
            </a:fld>
            <a:endParaRPr lang="ko-KR" altLang="en-US"/>
          </a:p>
        </p:txBody>
      </p:sp>
    </p:spTree>
    <p:extLst>
      <p:ext uri="{BB962C8B-B14F-4D97-AF65-F5344CB8AC3E}">
        <p14:creationId xmlns:p14="http://schemas.microsoft.com/office/powerpoint/2010/main" val="415348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lvl1pPr>
              <a:defRPr/>
            </a:lvl1pPr>
          </a:lstStyle>
          <a:p>
            <a:pPr>
              <a:defRPr/>
            </a:pPr>
            <a:fld id="{B2B555EA-7498-42D5-B911-FF860203B243}" type="datetime1">
              <a:rPr lang="ko-KR" altLang="en-US"/>
              <a:pPr>
                <a:defRPr/>
              </a:pPr>
              <a:t>2023-03-30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1DCBEE94-6D92-4BCF-AB07-83010C86649B}" type="slidenum">
              <a:rPr lang="ko-KR" altLang="en-US"/>
              <a:pPr>
                <a:defRPr/>
              </a:pPr>
              <a:t>‹#›</a:t>
            </a:fld>
            <a:endParaRPr lang="ko-KR" altLang="en-US"/>
          </a:p>
        </p:txBody>
      </p:sp>
    </p:spTree>
    <p:extLst>
      <p:ext uri="{BB962C8B-B14F-4D97-AF65-F5344CB8AC3E}">
        <p14:creationId xmlns:p14="http://schemas.microsoft.com/office/powerpoint/2010/main" val="44872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lvl1pPr>
              <a:defRPr/>
            </a:lvl1pPr>
          </a:lstStyle>
          <a:p>
            <a:pPr>
              <a:defRPr/>
            </a:pPr>
            <a:fld id="{708369B7-5956-4BED-828C-4D8CF418E997}" type="datetime1">
              <a:rPr lang="ko-KR" altLang="en-US"/>
              <a:pPr>
                <a:defRPr/>
              </a:pPr>
              <a:t>2023-03-30</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F9B2A82E-FEF8-47F5-AAE3-0EB98F86EA5A}" type="slidenum">
              <a:rPr lang="ko-KR" altLang="en-US"/>
              <a:pPr>
                <a:defRPr/>
              </a:pPr>
              <a:t>‹#›</a:t>
            </a:fld>
            <a:endParaRPr lang="ko-KR" altLang="en-US"/>
          </a:p>
        </p:txBody>
      </p:sp>
    </p:spTree>
    <p:extLst>
      <p:ext uri="{BB962C8B-B14F-4D97-AF65-F5344CB8AC3E}">
        <p14:creationId xmlns:p14="http://schemas.microsoft.com/office/powerpoint/2010/main" val="37092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p:cNvSpPr>
            <a:spLocks noGrp="1"/>
          </p:cNvSpPr>
          <p:nvPr>
            <p:ph type="dt" sz="half" idx="10"/>
          </p:nvPr>
        </p:nvSpPr>
        <p:spPr/>
        <p:txBody>
          <a:bodyPr/>
          <a:lstStyle>
            <a:lvl1pPr>
              <a:defRPr/>
            </a:lvl1pPr>
          </a:lstStyle>
          <a:p>
            <a:pPr>
              <a:defRPr/>
            </a:pPr>
            <a:fld id="{14263EB6-12D1-4695-B16F-2E08DD6FC323}" type="datetime1">
              <a:rPr lang="ko-KR" altLang="en-US"/>
              <a:pPr>
                <a:defRPr/>
              </a:pPr>
              <a:t>2023-03-30</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8BA9925D-67DB-4ECA-8F14-25576C1EBA74}" type="slidenum">
              <a:rPr lang="ko-KR" altLang="en-US"/>
              <a:pPr>
                <a:defRPr/>
              </a:pPr>
              <a:t>‹#›</a:t>
            </a:fld>
            <a:endParaRPr lang="ko-KR" altLang="en-US"/>
          </a:p>
        </p:txBody>
      </p:sp>
    </p:spTree>
    <p:extLst>
      <p:ext uri="{BB962C8B-B14F-4D97-AF65-F5344CB8AC3E}">
        <p14:creationId xmlns:p14="http://schemas.microsoft.com/office/powerpoint/2010/main" val="386765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3971F704-2142-4DF9-A2FA-2FF3A93CF3B2}" type="datetime1">
              <a:rPr lang="ko-KR" altLang="en-US"/>
              <a:pPr>
                <a:defRPr/>
              </a:pPr>
              <a:t>2023-03-30</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A41BEE01-DC60-4815-A993-3B20DBF4284A}" type="slidenum">
              <a:rPr lang="ko-KR" altLang="en-US"/>
              <a:pPr>
                <a:defRPr/>
              </a:pPr>
              <a:t>‹#›</a:t>
            </a:fld>
            <a:endParaRPr lang="ko-KR" altLang="en-US"/>
          </a:p>
        </p:txBody>
      </p:sp>
    </p:spTree>
    <p:extLst>
      <p:ext uri="{BB962C8B-B14F-4D97-AF65-F5344CB8AC3E}">
        <p14:creationId xmlns:p14="http://schemas.microsoft.com/office/powerpoint/2010/main" val="1374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EC6A38F4-760A-411D-862F-8FE155AC35D9}" type="datetime1">
              <a:rPr lang="ko-KR" altLang="en-US"/>
              <a:pPr>
                <a:defRPr/>
              </a:pPr>
              <a:t>2023-03-30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73E93154-4D6B-4EF3-8462-B68C36C7EF30}" type="slidenum">
              <a:rPr lang="ko-KR" altLang="en-US"/>
              <a:pPr>
                <a:defRPr/>
              </a:pPr>
              <a:t>‹#›</a:t>
            </a:fld>
            <a:endParaRPr lang="ko-KR" altLang="en-US"/>
          </a:p>
        </p:txBody>
      </p:sp>
    </p:spTree>
    <p:extLst>
      <p:ext uri="{BB962C8B-B14F-4D97-AF65-F5344CB8AC3E}">
        <p14:creationId xmlns:p14="http://schemas.microsoft.com/office/powerpoint/2010/main" val="421787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99819054-9F2E-430D-974C-10C1222FBD5E}" type="datetime1">
              <a:rPr lang="ko-KR" altLang="en-US"/>
              <a:pPr>
                <a:defRPr/>
              </a:pPr>
              <a:t>2023-03-30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A7305E60-2AB7-4B4B-B634-EC2CD1D64F22}" type="slidenum">
              <a:rPr lang="ko-KR" altLang="en-US"/>
              <a:pPr>
                <a:defRPr/>
              </a:pPr>
              <a:t>‹#›</a:t>
            </a:fld>
            <a:endParaRPr lang="ko-KR" altLang="en-US"/>
          </a:p>
        </p:txBody>
      </p:sp>
    </p:spTree>
    <p:extLst>
      <p:ext uri="{BB962C8B-B14F-4D97-AF65-F5344CB8AC3E}">
        <p14:creationId xmlns:p14="http://schemas.microsoft.com/office/powerpoint/2010/main" val="243318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FADA4A4-2829-4410-8367-2138A80CF8BA}" type="datetime1">
              <a:rPr lang="ko-KR" altLang="en-US"/>
              <a:pPr>
                <a:defRPr/>
              </a:pPr>
              <a:t>2023-03-30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38E5689-601F-4540-A71B-9DA03159A188}"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hyperlink" Target="https://www.cbnu.ac.kr/site/english/main.d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그룹 13"/>
          <p:cNvGrpSpPr>
            <a:grpSpLocks/>
          </p:cNvGrpSpPr>
          <p:nvPr/>
        </p:nvGrpSpPr>
        <p:grpSpPr bwMode="auto">
          <a:xfrm>
            <a:off x="0" y="260350"/>
            <a:ext cx="9064937" cy="6264275"/>
            <a:chOff x="107506" y="260865"/>
            <a:chExt cx="9065846" cy="6264590"/>
          </a:xfrm>
        </p:grpSpPr>
        <p:cxnSp>
          <p:nvCxnSpPr>
            <p:cNvPr id="15" name="직선 연결선 14"/>
            <p:cNvCxnSpPr/>
            <p:nvPr/>
          </p:nvCxnSpPr>
          <p:spPr>
            <a:xfrm>
              <a:off x="1115669" y="6525455"/>
              <a:ext cx="70571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직선 연결선 15"/>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8BB916B2-89EA-496D-8231-E5C4523A5560}" type="slidenum">
              <a:rPr lang="ko-KR" altLang="en-US" sz="1400">
                <a:solidFill>
                  <a:srgbClr val="002060"/>
                </a:solidFill>
                <a:latin typeface="Times New Roman" pitchFamily="18" charset="0"/>
                <a:cs typeface="Times New Roman" pitchFamily="18" charset="0"/>
              </a:rPr>
              <a:pPr>
                <a:defRPr/>
              </a:pPr>
              <a:t>1</a:t>
            </a:fld>
            <a:endParaRPr lang="ko-KR" altLang="en-US" sz="1400" dirty="0">
              <a:solidFill>
                <a:srgbClr val="002060"/>
              </a:solidFill>
              <a:latin typeface="Times New Roman" pitchFamily="18" charset="0"/>
              <a:cs typeface="Times New Roman" pitchFamily="18" charset="0"/>
            </a:endParaRPr>
          </a:p>
        </p:txBody>
      </p:sp>
      <p:sp>
        <p:nvSpPr>
          <p:cNvPr id="13" name="Rectangle 1"/>
          <p:cNvSpPr>
            <a:spLocks noChangeArrowheads="1"/>
          </p:cNvSpPr>
          <p:nvPr/>
        </p:nvSpPr>
        <p:spPr bwMode="auto">
          <a:xfrm>
            <a:off x="1979613" y="1557338"/>
            <a:ext cx="600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r>
              <a:rPr lang="en-US" altLang="ko-KR" sz="2400" b="1" dirty="0" err="1">
                <a:solidFill>
                  <a:srgbClr val="002060"/>
                </a:solidFill>
                <a:latin typeface="Times New Roman" panose="02020603050405020304" pitchFamily="18" charset="0"/>
                <a:cs typeface="Times New Roman" panose="02020603050405020304" pitchFamily="18" charset="0"/>
              </a:rPr>
              <a:t>Chungbuk</a:t>
            </a:r>
            <a:r>
              <a:rPr lang="en-US" altLang="ko-KR" sz="2400" b="1" dirty="0">
                <a:solidFill>
                  <a:srgbClr val="002060"/>
                </a:solidFill>
                <a:latin typeface="Times New Roman" panose="02020603050405020304" pitchFamily="18" charset="0"/>
                <a:cs typeface="Times New Roman" panose="02020603050405020304" pitchFamily="18" charset="0"/>
                <a:hlinkClick r:id="rId4"/>
              </a:rPr>
              <a:t> </a:t>
            </a:r>
            <a:r>
              <a:rPr lang="en-US" altLang="ko-KR" sz="2400" b="1" dirty="0">
                <a:solidFill>
                  <a:srgbClr val="002060"/>
                </a:solidFill>
                <a:latin typeface="Times New Roman" panose="02020603050405020304" pitchFamily="18" charset="0"/>
                <a:cs typeface="Times New Roman" panose="02020603050405020304" pitchFamily="18" charset="0"/>
              </a:rPr>
              <a:t>National University - </a:t>
            </a:r>
            <a:r>
              <a:rPr lang="ko-KR" altLang="en-US" sz="2400" b="1" dirty="0">
                <a:solidFill>
                  <a:srgbClr val="002060"/>
                </a:solidFill>
                <a:latin typeface="Times New Roman" panose="02020603050405020304" pitchFamily="18" charset="0"/>
                <a:cs typeface="Times New Roman" panose="02020603050405020304" pitchFamily="18" charset="0"/>
              </a:rPr>
              <a:t>충북대학교</a:t>
            </a:r>
            <a:endParaRPr lang="ko-KR" altLang="en-US" sz="2400" b="1" dirty="0">
              <a:solidFill>
                <a:srgbClr val="002060"/>
              </a:solidFill>
              <a:latin typeface="Times New Roman" panose="02020603050405020304" pitchFamily="18" charset="0"/>
              <a:cs typeface="Times New Roman" panose="02020603050405020304" pitchFamily="18" charset="0"/>
              <a:hlinkClick r:id="rId4"/>
            </a:endParaRPr>
          </a:p>
        </p:txBody>
      </p:sp>
      <p:pic>
        <p:nvPicPr>
          <p:cNvPr id="14" name="Picture 8" descr="Chungbuk National University - ì¶©ë¶ëíêµ Ð·ÑÑÐ³Ð°Ð½ Ð¸Ð»ÑÑÑÒ¯Ò¯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477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
          <p:cNvSpPr txBox="1">
            <a:spLocks noChangeArrowheads="1"/>
          </p:cNvSpPr>
          <p:nvPr/>
        </p:nvSpPr>
        <p:spPr bwMode="auto">
          <a:xfrm>
            <a:off x="4221163" y="5661025"/>
            <a:ext cx="12811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eaLnBrk="1" latinLnBrk="1" hangingPunct="1">
              <a:lnSpc>
                <a:spcPct val="150000"/>
              </a:lnSpc>
            </a:pPr>
            <a:r>
              <a:rPr kumimoji="0" lang="en-US" altLang="ko-KR" dirty="0" smtClean="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rPr>
              <a:t>2023. 03.24</a:t>
            </a:r>
            <a:endParaRPr kumimoji="0" lang="ko-KR" altLang="en-US" dirty="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endParaRPr>
          </a:p>
        </p:txBody>
      </p:sp>
      <p:sp>
        <p:nvSpPr>
          <p:cNvPr id="22" name="Rectangle 4"/>
          <p:cNvSpPr>
            <a:spLocks noChangeArrowheads="1"/>
          </p:cNvSpPr>
          <p:nvPr/>
        </p:nvSpPr>
        <p:spPr bwMode="auto">
          <a:xfrm>
            <a:off x="1473200" y="3336924"/>
            <a:ext cx="6510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a:r>
              <a:rPr lang="en-US" sz="3200" dirty="0" smtClean="0">
                <a:latin typeface="Times New Roman" panose="02020603050405020304" pitchFamily="18" charset="0"/>
                <a:cs typeface="Times New Roman" panose="02020603050405020304" pitchFamily="18" charset="0"/>
              </a:rPr>
              <a:t>Bluetooth </a:t>
            </a:r>
            <a:r>
              <a:rPr lang="en-US" sz="3200" dirty="0" smtClean="0">
                <a:latin typeface="Times New Roman" panose="02020603050405020304" pitchFamily="18" charset="0"/>
                <a:cs typeface="Times New Roman" panose="02020603050405020304" pitchFamily="18" charset="0"/>
              </a:rPr>
              <a:t>peer to peer</a:t>
            </a:r>
            <a:endParaRPr lang="en-US" sz="3200" dirty="0" smtClean="0">
              <a:latin typeface="Times New Roman" panose="02020603050405020304" pitchFamily="18" charset="0"/>
              <a:cs typeface="Times New Roman" panose="02020603050405020304" pitchFamily="18" charset="0"/>
            </a:endParaRPr>
          </a:p>
          <a:p>
            <a:pPr algn="ctr"/>
            <a:r>
              <a:rPr lang="en-US" altLang="ko-KR" sz="3200" dirty="0">
                <a:latin typeface="Times New Roman" panose="02020603050405020304" pitchFamily="18" charset="0"/>
                <a:cs typeface="Times New Roman" panose="02020603050405020304" pitchFamily="18" charset="0"/>
              </a:rPr>
              <a:t>Teaching assistant: </a:t>
            </a:r>
            <a:r>
              <a:rPr lang="ko-KR" altLang="en-US" sz="3200" dirty="0" smtClean="0">
                <a:latin typeface="Times New Roman" panose="02020603050405020304" pitchFamily="18" charset="0"/>
                <a:cs typeface="Times New Roman" panose="02020603050405020304" pitchFamily="18" charset="0"/>
              </a:rPr>
              <a:t>배일호</a:t>
            </a:r>
            <a:endParaRPr lang="ko-KR" altLang="ko-KR" sz="32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383"/>
    </mc:Choice>
    <mc:Fallback xmlns="">
      <p:transition spd="slow" advTm="8383"/>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10</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cs typeface="Times New Roman" panose="02020603050405020304" pitchFamily="18" charset="0"/>
              </a:rPr>
              <a:t>7.</a:t>
            </a:r>
            <a:r>
              <a:rPr lang="en-US" altLang="ko-KR" sz="2000" b="1" dirty="0">
                <a:latin typeface="Times New Roman" pitchFamily="18" charset="0"/>
                <a:ea typeface="바탕" pitchFamily="18" charset="-127"/>
                <a:cs typeface="Times New Roman" pitchFamily="18" charset="0"/>
              </a:rPr>
              <a:t> Test result</a:t>
            </a:r>
            <a:endParaRPr lang="en-US" altLang="ko-KR" sz="2000" b="1" dirty="0">
              <a:latin typeface="Times New Roman" panose="02020603050405020304" pitchFamily="18" charset="0"/>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32"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5" name="AutoShape 4" descr="Tracking System Using Bluetooth Tags and Android app- Tagdroid"/>
          <p:cNvSpPr>
            <a:spLocks noChangeAspect="1" noChangeArrowheads="1"/>
          </p:cNvSpPr>
          <p:nvPr/>
        </p:nvSpPr>
        <p:spPr bwMode="auto">
          <a:xfrm>
            <a:off x="4271879" y="27813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4227" r="28192" b="44697"/>
          <a:stretch/>
        </p:blipFill>
        <p:spPr>
          <a:xfrm rot="16200000">
            <a:off x="1631393" y="431308"/>
            <a:ext cx="1922444" cy="3968128"/>
          </a:xfrm>
          <a:prstGeom prst="rect">
            <a:avLst/>
          </a:prstGeom>
        </p:spPr>
      </p:pic>
      <p:pic>
        <p:nvPicPr>
          <p:cNvPr id="7" name="Picture 6"/>
          <p:cNvPicPr>
            <a:picLocks noChangeAspect="1"/>
          </p:cNvPicPr>
          <p:nvPr/>
        </p:nvPicPr>
        <p:blipFill>
          <a:blip r:embed="rId4"/>
          <a:stretch>
            <a:fillRect/>
          </a:stretch>
        </p:blipFill>
        <p:spPr>
          <a:xfrm>
            <a:off x="5820746" y="882212"/>
            <a:ext cx="2273725" cy="5052723"/>
          </a:xfrm>
          <a:prstGeom prst="rect">
            <a:avLst/>
          </a:prstGeom>
        </p:spPr>
      </p:pic>
    </p:spTree>
    <p:extLst>
      <p:ext uri="{BB962C8B-B14F-4D97-AF65-F5344CB8AC3E}">
        <p14:creationId xmlns:p14="http://schemas.microsoft.com/office/powerpoint/2010/main" val="4250533301"/>
      </p:ext>
    </p:extLst>
  </p:cSld>
  <p:clrMapOvr>
    <a:masterClrMapping/>
  </p:clrMapOvr>
  <mc:AlternateContent xmlns:mc="http://schemas.openxmlformats.org/markup-compatibility/2006" xmlns:p14="http://schemas.microsoft.com/office/powerpoint/2010/main">
    <mc:Choice Requires="p14">
      <p:transition spd="slow" p14:dur="2000" advTm="27423"/>
    </mc:Choice>
    <mc:Fallback xmlns="">
      <p:transition spd="slow" advTm="2742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357313" y="2571750"/>
            <a:ext cx="61436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a:r>
              <a:rPr lang="en-US" altLang="en-US" sz="4400" dirty="0">
                <a:latin typeface="Times New Roman" panose="02020603050405020304" pitchFamily="18" charset="0"/>
                <a:cs typeface="Times New Roman" panose="02020603050405020304" pitchFamily="18" charset="0"/>
              </a:rPr>
              <a:t>Thank you for your</a:t>
            </a:r>
            <a:br>
              <a:rPr lang="en-US" altLang="en-US" sz="4400" dirty="0">
                <a:latin typeface="Times New Roman" panose="02020603050405020304" pitchFamily="18" charset="0"/>
                <a:cs typeface="Times New Roman" panose="02020603050405020304" pitchFamily="18" charset="0"/>
              </a:rPr>
            </a:br>
            <a:r>
              <a:rPr lang="en-US" altLang="en-US" sz="4400" dirty="0">
                <a:latin typeface="Times New Roman" panose="02020603050405020304" pitchFamily="18" charset="0"/>
                <a:cs typeface="Times New Roman" panose="02020603050405020304" pitchFamily="18" charset="0"/>
              </a:rPr>
              <a:t>consideration</a:t>
            </a:r>
          </a:p>
        </p:txBody>
      </p:sp>
    </p:spTree>
    <p:extLst>
      <p:ext uri="{BB962C8B-B14F-4D97-AF65-F5344CB8AC3E}">
        <p14:creationId xmlns:p14="http://schemas.microsoft.com/office/powerpoint/2010/main" val="2587314801"/>
      </p:ext>
    </p:extLst>
  </p:cSld>
  <p:clrMapOvr>
    <a:masterClrMapping/>
  </p:clrMapOvr>
  <mc:AlternateContent xmlns:mc="http://schemas.openxmlformats.org/markup-compatibility/2006" xmlns:p14="http://schemas.microsoft.com/office/powerpoint/2010/main">
    <mc:Choice Requires="p14">
      <p:transition spd="slow" p14:dur="2000" advTm="5853"/>
    </mc:Choice>
    <mc:Fallback xmlns="">
      <p:transition spd="slow" advTm="585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그룹 13"/>
          <p:cNvGrpSpPr>
            <a:grpSpLocks/>
          </p:cNvGrpSpPr>
          <p:nvPr/>
        </p:nvGrpSpPr>
        <p:grpSpPr bwMode="auto">
          <a:xfrm>
            <a:off x="0" y="260350"/>
            <a:ext cx="9064937" cy="6264275"/>
            <a:chOff x="107506" y="260865"/>
            <a:chExt cx="9065846" cy="6264590"/>
          </a:xfrm>
        </p:grpSpPr>
        <p:cxnSp>
          <p:nvCxnSpPr>
            <p:cNvPr id="15" name="직선 연결선 14"/>
            <p:cNvCxnSpPr/>
            <p:nvPr/>
          </p:nvCxnSpPr>
          <p:spPr>
            <a:xfrm>
              <a:off x="1115669" y="6525455"/>
              <a:ext cx="70571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직선 연결선 15"/>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8BB916B2-89EA-496D-8231-E5C4523A5560}" type="slidenum">
              <a:rPr lang="ko-KR" altLang="en-US" sz="1400">
                <a:solidFill>
                  <a:srgbClr val="002060"/>
                </a:solidFill>
                <a:latin typeface="Times New Roman" pitchFamily="18" charset="0"/>
                <a:cs typeface="Times New Roman" pitchFamily="18" charset="0"/>
              </a:rPr>
              <a:pPr>
                <a:defRPr/>
              </a:pPr>
              <a:t>2</a:t>
            </a:fld>
            <a:endParaRPr lang="ko-KR" altLang="en-US" sz="1400" dirty="0">
              <a:solidFill>
                <a:srgbClr val="002060"/>
              </a:solidFill>
              <a:latin typeface="Times New Roman" pitchFamily="18" charset="0"/>
              <a:cs typeface="Times New Roman" pitchFamily="18" charset="0"/>
            </a:endParaRPr>
          </a:p>
        </p:txBody>
      </p:sp>
      <p:sp>
        <p:nvSpPr>
          <p:cNvPr id="3" name="TextBox 2"/>
          <p:cNvSpPr txBox="1"/>
          <p:nvPr/>
        </p:nvSpPr>
        <p:spPr>
          <a:xfrm>
            <a:off x="367656" y="148126"/>
            <a:ext cx="1167307" cy="400110"/>
          </a:xfrm>
          <a:prstGeom prst="rect">
            <a:avLst/>
          </a:prstGeom>
          <a:noFill/>
        </p:spPr>
        <p:txBody>
          <a:bodyPr wrap="none" rtlCol="0">
            <a:spAutoFit/>
          </a:bodyPr>
          <a:lstStyle/>
          <a:p>
            <a:r>
              <a:rPr lang="en-US" altLang="ko-KR" sz="2000" b="1" dirty="0">
                <a:latin typeface="Times New Roman" panose="02020603050405020304" pitchFamily="18" charset="0"/>
                <a:ea typeface="바탕" panose="02030600000101010101" pitchFamily="18" charset="-127"/>
                <a:cs typeface="Times New Roman" panose="02020603050405020304" pitchFamily="18" charset="0"/>
              </a:rPr>
              <a:t>Contents</a:t>
            </a:r>
            <a:endParaRPr lang="ko-KR" altLang="en-US" sz="2000" b="1" dirty="0">
              <a:latin typeface="Times New Roman" panose="02020603050405020304" pitchFamily="18" charset="0"/>
              <a:ea typeface="바탕" panose="02030600000101010101" pitchFamily="18" charset="-127"/>
              <a:cs typeface="Times New Roman" panose="02020603050405020304" pitchFamily="18" charset="0"/>
            </a:endParaRPr>
          </a:p>
        </p:txBody>
      </p:sp>
      <p:sp>
        <p:nvSpPr>
          <p:cNvPr id="4" name="TextBox 3"/>
          <p:cNvSpPr txBox="1"/>
          <p:nvPr/>
        </p:nvSpPr>
        <p:spPr>
          <a:xfrm>
            <a:off x="433388" y="690564"/>
            <a:ext cx="6984776" cy="2400657"/>
          </a:xfrm>
          <a:prstGeom prst="rect">
            <a:avLst/>
          </a:prstGeom>
          <a:noFill/>
        </p:spPr>
        <p:txBody>
          <a:bodyPr wrap="square" rtlCol="0">
            <a:spAutoFit/>
          </a:bodyPr>
          <a:lstStyle/>
          <a:p>
            <a:pPr marL="342900" indent="-342900">
              <a:lnSpc>
                <a:spcPct val="150000"/>
              </a:lnSpc>
              <a:buFont typeface="+mj-lt"/>
              <a:buAutoNum type="arabicPeriod"/>
            </a:pPr>
            <a:r>
              <a:rPr lang="en-US" sz="2000" dirty="0" smtClean="0">
                <a:latin typeface="Times New Roman" panose="02020603050405020304" pitchFamily="18" charset="0"/>
                <a:cs typeface="Times New Roman" panose="02020603050405020304" pitchFamily="18" charset="0"/>
              </a:rPr>
              <a:t>Block </a:t>
            </a:r>
            <a:r>
              <a:rPr lang="en-US" sz="2000" dirty="0" smtClean="0">
                <a:latin typeface="Times New Roman" panose="02020603050405020304" pitchFamily="18" charset="0"/>
                <a:cs typeface="Times New Roman" panose="02020603050405020304" pitchFamily="18" charset="0"/>
              </a:rPr>
              <a:t>diagram</a:t>
            </a:r>
          </a:p>
          <a:p>
            <a:pPr marL="342900" indent="-342900">
              <a:lnSpc>
                <a:spcPct val="150000"/>
              </a:lnSpc>
              <a:buFont typeface="+mj-lt"/>
              <a:buAutoNum type="arabicPeriod"/>
            </a:pPr>
            <a:r>
              <a:rPr lang="en-US" sz="2000" dirty="0" smtClean="0">
                <a:latin typeface="Times New Roman" panose="02020603050405020304" pitchFamily="18" charset="0"/>
                <a:cs typeface="Times New Roman" panose="02020603050405020304" pitchFamily="18" charset="0"/>
              </a:rPr>
              <a:t>Hardware</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ko-KR" sz="2000" dirty="0">
                <a:latin typeface="Times New Roman" panose="02020603050405020304" pitchFamily="18" charset="0"/>
                <a:cs typeface="Times New Roman" panose="02020603050405020304" pitchFamily="18" charset="0"/>
              </a:rPr>
              <a:t>Principle of </a:t>
            </a:r>
            <a:r>
              <a:rPr lang="en-US" altLang="ko-KR" sz="2000" dirty="0" smtClean="0">
                <a:latin typeface="Times New Roman" panose="02020603050405020304" pitchFamily="18" charset="0"/>
                <a:cs typeface="Times New Roman" panose="02020603050405020304" pitchFamily="18" charset="0"/>
              </a:rPr>
              <a:t>operation</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sz="2000" dirty="0" smtClean="0">
                <a:latin typeface="Times New Roman" panose="02020603050405020304" pitchFamily="18" charset="0"/>
                <a:cs typeface="Times New Roman" panose="02020603050405020304" pitchFamily="18" charset="0"/>
              </a:rPr>
              <a:t>Code and code description</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sz="2000" dirty="0" smtClean="0">
                <a:latin typeface="Times New Roman" panose="02020603050405020304" pitchFamily="18" charset="0"/>
                <a:cs typeface="Times New Roman" panose="02020603050405020304" pitchFamily="18" charset="0"/>
              </a:rPr>
              <a:t>Test </a:t>
            </a:r>
            <a:r>
              <a:rPr lang="en-US" sz="2000" dirty="0" smtClean="0">
                <a:latin typeface="Times New Roman" panose="02020603050405020304" pitchFamily="18" charset="0"/>
                <a:cs typeface="Times New Roman" panose="02020603050405020304" pitchFamily="18" charset="0"/>
              </a:rPr>
              <a:t>results</a:t>
            </a:r>
            <a:endParaRPr lang="en-US" sz="2000"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16044027"/>
      </p:ext>
    </p:extLst>
  </p:cSld>
  <p:clrMapOvr>
    <a:masterClrMapping/>
  </p:clrMapOvr>
  <mc:AlternateContent xmlns:mc="http://schemas.openxmlformats.org/markup-compatibility/2006" xmlns:p14="http://schemas.microsoft.com/office/powerpoint/2010/main">
    <mc:Choice Requires="p14">
      <p:transition spd="slow" p14:dur="2000" advTm="15630"/>
    </mc:Choice>
    <mc:Fallback xmlns="">
      <p:transition spd="slow" advTm="15630"/>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3</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cs typeface="Times New Roman" panose="02020603050405020304" pitchFamily="18" charset="0"/>
              </a:rPr>
              <a:t>2</a:t>
            </a:r>
            <a:r>
              <a:rPr lang="en-US" altLang="ko-KR" sz="2000" b="1" dirty="0" smtClean="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Block diagram</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35"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1439" y="5487546"/>
            <a:ext cx="27879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Block diagram of </a:t>
            </a:r>
            <a:r>
              <a:rPr lang="en-US" dirty="0" smtClean="0">
                <a:latin typeface="Times New Roman" panose="02020603050405020304" pitchFamily="18" charset="0"/>
                <a:cs typeface="Times New Roman" panose="02020603050405020304" pitchFamily="18" charset="0"/>
              </a:rPr>
              <a:t>ESP32S3</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AutoShape 2" descr="Support for WiFi LoRa 32 V3 (ESP32-S3 / SX1262) - Boards - OpenMQTTGate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224823" y="982992"/>
            <a:ext cx="3666473" cy="3666473"/>
          </a:xfrm>
          <a:prstGeom prst="rect">
            <a:avLst/>
          </a:prstGeom>
        </p:spPr>
      </p:pic>
      <p:pic>
        <p:nvPicPr>
          <p:cNvPr id="1028" name="Picture 4" descr="ESP32 functional block diagram.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411" y="788683"/>
            <a:ext cx="4529346" cy="4582635"/>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4858488">
            <a:off x="3072484" y="1879587"/>
            <a:ext cx="208363" cy="129859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5449381" y="982992"/>
            <a:ext cx="1502961" cy="950583"/>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5110545"/>
      </p:ext>
    </p:extLst>
  </p:cSld>
  <p:clrMapOvr>
    <a:masterClrMapping/>
  </p:clrMapOvr>
  <mc:AlternateContent xmlns:mc="http://schemas.openxmlformats.org/markup-compatibility/2006" xmlns:p14="http://schemas.microsoft.com/office/powerpoint/2010/main">
    <mc:Choice Requires="p14">
      <p:transition spd="slow" p14:dur="2000" advTm="37933"/>
    </mc:Choice>
    <mc:Fallback xmlns="">
      <p:transition spd="slow" advTm="37933"/>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4</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cs typeface="Times New Roman" panose="02020603050405020304" pitchFamily="18" charset="0"/>
              </a:rPr>
              <a:t>2</a:t>
            </a:r>
            <a:r>
              <a:rPr lang="en-US" altLang="ko-KR" sz="2000" b="1" dirty="0" smtClean="0">
                <a:latin typeface="Times New Roman" panose="02020603050405020304" pitchFamily="18" charset="0"/>
                <a:cs typeface="Times New Roman" panose="02020603050405020304" pitchFamily="18" charset="0"/>
              </a:rPr>
              <a:t>. </a:t>
            </a:r>
            <a:r>
              <a:rPr lang="en-US" altLang="ko-KR" sz="2000" b="1" dirty="0" smtClean="0">
                <a:latin typeface="Times New Roman" panose="02020603050405020304" pitchFamily="18" charset="0"/>
                <a:cs typeface="Times New Roman" panose="02020603050405020304" pitchFamily="18" charset="0"/>
              </a:rPr>
              <a:t>Hardware</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35"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12197" y="4555366"/>
            <a:ext cx="37497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Description of </a:t>
            </a:r>
            <a:r>
              <a:rPr lang="en-US" dirty="0" smtClean="0">
                <a:latin typeface="Times New Roman" panose="02020603050405020304" pitchFamily="18" charset="0"/>
                <a:cs typeface="Times New Roman" panose="02020603050405020304" pitchFamily="18" charset="0"/>
              </a:rPr>
              <a:t>ESP32 version 3 board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AutoShape 2" descr="Support for WiFi LoRa 32 V3 (ESP32-S3 / SX1262) - Boards - OpenMQTTGate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Down Arrow 8"/>
          <p:cNvSpPr/>
          <p:nvPr/>
        </p:nvSpPr>
        <p:spPr>
          <a:xfrm rot="4858488">
            <a:off x="3191157" y="1781117"/>
            <a:ext cx="208363" cy="129859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36" name="Picture 12" descr="Diymore SX1262 LoRa V3 ESP32 LX7 Dual-core 0.96 inch Blue Oled  Bluetooth,Type C WIFI Kit 32 Module CP2012 IOT Development Board  863MHZ-928MHz : Amazon.co.uk: Electronics &amp;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670" y="992540"/>
            <a:ext cx="5637818" cy="34873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279579"/>
      </p:ext>
    </p:extLst>
  </p:cSld>
  <p:clrMapOvr>
    <a:masterClrMapping/>
  </p:clrMapOvr>
  <mc:AlternateContent xmlns:mc="http://schemas.openxmlformats.org/markup-compatibility/2006" xmlns:p14="http://schemas.microsoft.com/office/powerpoint/2010/main">
    <mc:Choice Requires="p14">
      <p:transition spd="slow" p14:dur="2000" advTm="37933"/>
    </mc:Choice>
    <mc:Fallback xmlns="">
      <p:transition spd="slow" advTm="37933"/>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5</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cs typeface="Times New Roman" panose="02020603050405020304" pitchFamily="18" charset="0"/>
              </a:rPr>
              <a:t>2</a:t>
            </a:r>
            <a:r>
              <a:rPr lang="en-US" altLang="ko-KR" sz="2000" b="1" dirty="0" smtClean="0">
                <a:latin typeface="Times New Roman" panose="02020603050405020304" pitchFamily="18" charset="0"/>
                <a:cs typeface="Times New Roman" panose="02020603050405020304" pitchFamily="18" charset="0"/>
              </a:rPr>
              <a:t>. </a:t>
            </a:r>
            <a:r>
              <a:rPr lang="en-US" altLang="ko-KR" sz="2000" b="1" dirty="0" smtClean="0">
                <a:latin typeface="Times New Roman" panose="02020603050405020304" pitchFamily="18" charset="0"/>
                <a:cs typeface="Times New Roman" panose="02020603050405020304" pitchFamily="18" charset="0"/>
              </a:rPr>
              <a:t>Hardware</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35"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0752" y="5116552"/>
            <a:ext cx="135165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things to use</a:t>
            </a:r>
            <a:endParaRPr lang="en-US" dirty="0">
              <a:latin typeface="Times New Roman" panose="02020603050405020304" pitchFamily="18" charset="0"/>
              <a:cs typeface="Times New Roman" panose="02020603050405020304" pitchFamily="18" charset="0"/>
            </a:endParaRPr>
          </a:p>
        </p:txBody>
      </p:sp>
      <p:sp>
        <p:nvSpPr>
          <p:cNvPr id="4" name="AutoShape 2" descr="Support for WiFi LoRa 32 V3 (ESP32-S3 / SX1262) - Boards - OpenMQTTGate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595095" y="682688"/>
            <a:ext cx="5961405" cy="4079812"/>
            <a:chOff x="1595095" y="682688"/>
            <a:chExt cx="5961405" cy="4079812"/>
          </a:xfrm>
        </p:grpSpPr>
        <p:pic>
          <p:nvPicPr>
            <p:cNvPr id="1032" name="Picture 8" descr="ESP32 BLE + Android + Arduino IDE = AWESOME : 5 Steps (with Pictures) -  Instructabl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064"/>
            <a:stretch/>
          </p:blipFill>
          <p:spPr bwMode="auto">
            <a:xfrm>
              <a:off x="1595095" y="682688"/>
              <a:ext cx="5697001" cy="40798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ltec Wifi Kit 32 | Development Board | Heltec Esp32 V3 | Oled Display |  Iot Accessories - Iot Accessories - Aliexpress"/>
            <p:cNvPicPr>
              <a:picLocks noChangeAspect="1" noChangeArrowheads="1"/>
            </p:cNvPicPr>
            <p:nvPr/>
          </p:nvPicPr>
          <p:blipFill rotWithShape="1">
            <a:blip r:embed="rId5">
              <a:extLst>
                <a:ext uri="{28A0092B-C50C-407E-A947-70E740481C1C}">
                  <a14:useLocalDpi xmlns:a14="http://schemas.microsoft.com/office/drawing/2010/main" val="0"/>
                </a:ext>
              </a:extLst>
            </a:blip>
            <a:srcRect l="15265" t="29632" r="14934" b="29756"/>
            <a:stretch/>
          </p:blipFill>
          <p:spPr bwMode="auto">
            <a:xfrm>
              <a:off x="4762499" y="3086100"/>
              <a:ext cx="2794001" cy="16256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194657067"/>
      </p:ext>
    </p:extLst>
  </p:cSld>
  <p:clrMapOvr>
    <a:masterClrMapping/>
  </p:clrMapOvr>
  <mc:AlternateContent xmlns:mc="http://schemas.openxmlformats.org/markup-compatibility/2006" xmlns:p14="http://schemas.microsoft.com/office/powerpoint/2010/main">
    <mc:Choice Requires="p14">
      <p:transition spd="slow" p14:dur="2000" advTm="37933"/>
    </mc:Choice>
    <mc:Fallback xmlns="">
      <p:transition spd="slow" advTm="37933"/>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6</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cs typeface="Times New Roman" panose="02020603050405020304" pitchFamily="18" charset="0"/>
              </a:rPr>
              <a:t>4</a:t>
            </a:r>
            <a:r>
              <a:rPr lang="en-US" altLang="ko-KR" sz="2000" b="1" dirty="0" smtClean="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Principle of operation </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35"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직선 연결선 17"/>
          <p:cNvCxnSpPr/>
          <p:nvPr/>
        </p:nvCxnSpPr>
        <p:spPr bwMode="auto">
          <a:xfrm>
            <a:off x="360363" y="404813"/>
            <a:ext cx="0" cy="2124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0363" y="3333056"/>
            <a:ext cx="8569323" cy="2308324"/>
          </a:xfrm>
          <a:prstGeom prst="rect">
            <a:avLst/>
          </a:prstGeom>
        </p:spPr>
        <p:txBody>
          <a:bodyPr wrap="square" anchor="t">
            <a:spAutoFit/>
          </a:bodyPr>
          <a:lstStyle/>
          <a:p>
            <a:r>
              <a:rPr lang="en-US" sz="1600" dirty="0">
                <a:latin typeface="Times New Roman" panose="02020603050405020304" pitchFamily="18" charset="0"/>
                <a:cs typeface="Times New Roman" panose="02020603050405020304" pitchFamily="18" charset="0"/>
              </a:rPr>
              <a:t>Bluetooth peer-to-peer communication allows two Bluetooth-enabled devices to establish a direct connection without the need for an intermediary device, such as a Wi-Fi router or cellular network. This connection is typically established using a Bluetooth radio frequency, which enables devices to communicate wirelessly over short distances.</a:t>
            </a:r>
          </a:p>
          <a:p>
            <a:r>
              <a:rPr lang="en-US" sz="1600" dirty="0">
                <a:latin typeface="Times New Roman" panose="02020603050405020304" pitchFamily="18" charset="0"/>
                <a:cs typeface="Times New Roman" panose="02020603050405020304" pitchFamily="18" charset="0"/>
              </a:rPr>
              <a:t>To initiate a peer-to-peer connection, both devices must be within range and have their Bluetooth functionality turned on. Once the devices are paired, they can communicate directly with each other using Bluetooth profiles, such as the Object Push Profile (OPP) or the Personal Area Networking Profile (PAN). These profiles enable devices to share files, transfer data, and even stream audio or video content between each other</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4098" name="Picture 2" descr="IOT物聯網應用-ESP32】第十九篇：如何通過ESP32和Android手機的藍牙進行數據通訊| 米羅科技文創學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443" b="20811"/>
          <a:stretch/>
        </p:blipFill>
        <p:spPr bwMode="auto">
          <a:xfrm>
            <a:off x="1930790" y="693275"/>
            <a:ext cx="1422837" cy="23928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a:stretch>
            <a:fillRect/>
          </a:stretch>
        </p:blipFill>
        <p:spPr>
          <a:xfrm>
            <a:off x="4924053" y="1324806"/>
            <a:ext cx="1578412" cy="1578412"/>
          </a:xfrm>
          <a:prstGeom prst="rect">
            <a:avLst/>
          </a:prstGeom>
        </p:spPr>
      </p:pic>
      <p:pic>
        <p:nvPicPr>
          <p:cNvPr id="8" name="Picture 7"/>
          <p:cNvPicPr>
            <a:picLocks noChangeAspect="1"/>
          </p:cNvPicPr>
          <p:nvPr/>
        </p:nvPicPr>
        <p:blipFill>
          <a:blip r:embed="rId5"/>
          <a:stretch>
            <a:fillRect/>
          </a:stretch>
        </p:blipFill>
        <p:spPr>
          <a:xfrm>
            <a:off x="3430406" y="894968"/>
            <a:ext cx="2000250" cy="914400"/>
          </a:xfrm>
          <a:prstGeom prst="rect">
            <a:avLst/>
          </a:prstGeom>
        </p:spPr>
      </p:pic>
      <p:pic>
        <p:nvPicPr>
          <p:cNvPr id="9" name="Picture 8"/>
          <p:cNvPicPr>
            <a:picLocks noChangeAspect="1"/>
          </p:cNvPicPr>
          <p:nvPr/>
        </p:nvPicPr>
        <p:blipFill>
          <a:blip r:embed="rId6"/>
          <a:stretch>
            <a:fillRect/>
          </a:stretch>
        </p:blipFill>
        <p:spPr>
          <a:xfrm>
            <a:off x="3719788" y="1881478"/>
            <a:ext cx="1421485" cy="647409"/>
          </a:xfrm>
          <a:prstGeom prst="rect">
            <a:avLst/>
          </a:prstGeom>
        </p:spPr>
      </p:pic>
    </p:spTree>
    <p:extLst>
      <p:ext uri="{BB962C8B-B14F-4D97-AF65-F5344CB8AC3E}">
        <p14:creationId xmlns:p14="http://schemas.microsoft.com/office/powerpoint/2010/main" val="171355013"/>
      </p:ext>
    </p:extLst>
  </p:cSld>
  <p:clrMapOvr>
    <a:masterClrMapping/>
  </p:clrMapOvr>
  <mc:AlternateContent xmlns:mc="http://schemas.openxmlformats.org/markup-compatibility/2006" xmlns:p14="http://schemas.microsoft.com/office/powerpoint/2010/main">
    <mc:Choice Requires="p14">
      <p:transition spd="slow" p14:dur="2000" advTm="50296"/>
    </mc:Choice>
    <mc:Fallback xmlns="">
      <p:transition spd="slow" advTm="5029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7</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3. </a:t>
            </a:r>
            <a:r>
              <a:rPr lang="en-US" altLang="ko-KR" sz="2000" dirty="0">
                <a:latin typeface="Times New Roman" panose="02020603050405020304" pitchFamily="18" charset="0"/>
                <a:cs typeface="Times New Roman" panose="02020603050405020304" pitchFamily="18" charset="0"/>
              </a:rPr>
              <a:t>Principle of operation</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46"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4071"/>
          <a:stretch/>
        </p:blipFill>
        <p:spPr>
          <a:xfrm>
            <a:off x="768123" y="1466850"/>
            <a:ext cx="4190186" cy="3017230"/>
          </a:xfrm>
          <a:prstGeom prst="rect">
            <a:avLst/>
          </a:prstGeom>
        </p:spPr>
      </p:pic>
      <p:sp>
        <p:nvSpPr>
          <p:cNvPr id="6" name="Rectangle 5"/>
          <p:cNvSpPr/>
          <p:nvPr/>
        </p:nvSpPr>
        <p:spPr>
          <a:xfrm>
            <a:off x="3315669" y="2721242"/>
            <a:ext cx="1409947" cy="169068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TextBox 6"/>
          <p:cNvSpPr txBox="1"/>
          <p:nvPr/>
        </p:nvSpPr>
        <p:spPr>
          <a:xfrm>
            <a:off x="1329338" y="616665"/>
            <a:ext cx="657327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Download the </a:t>
            </a:r>
            <a:r>
              <a:rPr lang="en-US" sz="2400" dirty="0" smtClean="0">
                <a:latin typeface="Times New Roman" panose="02020603050405020304" pitchFamily="18" charset="0"/>
                <a:cs typeface="Times New Roman" panose="02020603050405020304" pitchFamily="18" charset="0"/>
              </a:rPr>
              <a:t>Arduino </a:t>
            </a:r>
            <a:r>
              <a:rPr lang="en-US" sz="2400" dirty="0" smtClean="0">
                <a:latin typeface="Times New Roman" panose="02020603050405020304" pitchFamily="18" charset="0"/>
                <a:cs typeface="Times New Roman" panose="02020603050405020304" pitchFamily="18" charset="0"/>
              </a:rPr>
              <a:t>IDE and android application</a:t>
            </a:r>
            <a:endParaRPr lang="en-US" sz="2400" dirty="0">
              <a:latin typeface="Times New Roman" panose="02020603050405020304" pitchFamily="18" charset="0"/>
              <a:cs typeface="Times New Roman" panose="02020603050405020304" pitchFamily="18" charset="0"/>
            </a:endParaRPr>
          </a:p>
        </p:txBody>
      </p:sp>
      <p:sp>
        <p:nvSpPr>
          <p:cNvPr id="34" name="Right Arrow 33"/>
          <p:cNvSpPr/>
          <p:nvPr/>
        </p:nvSpPr>
        <p:spPr>
          <a:xfrm rot="17851868">
            <a:off x="2677262" y="4017057"/>
            <a:ext cx="911886" cy="3633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33285" y="4687030"/>
            <a:ext cx="2851966" cy="11528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Download the </a:t>
            </a:r>
            <a:r>
              <a:rPr lang="en-US" dirty="0" smtClean="0">
                <a:solidFill>
                  <a:schemeClr val="tx1"/>
                </a:solidFill>
                <a:latin typeface="Times New Roman" panose="02020603050405020304" pitchFamily="18" charset="0"/>
                <a:cs typeface="Times New Roman" panose="02020603050405020304" pitchFamily="18" charset="0"/>
              </a:rPr>
              <a:t>Arduino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IDE </a:t>
            </a:r>
            <a:r>
              <a:rPr lang="en-US" dirty="0">
                <a:solidFill>
                  <a:schemeClr val="tx1"/>
                </a:solidFill>
                <a:latin typeface="Times New Roman" panose="02020603050405020304" pitchFamily="18" charset="0"/>
                <a:cs typeface="Times New Roman" panose="02020603050405020304" pitchFamily="18" charset="0"/>
              </a:rPr>
              <a:t>that is compatible </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with </a:t>
            </a:r>
            <a:r>
              <a:rPr lang="en-US" dirty="0">
                <a:solidFill>
                  <a:schemeClr val="tx1"/>
                </a:solidFill>
                <a:latin typeface="Times New Roman" panose="02020603050405020304" pitchFamily="18" charset="0"/>
                <a:cs typeface="Times New Roman" panose="02020603050405020304" pitchFamily="18" charset="0"/>
              </a:rPr>
              <a:t>your computer system</a:t>
            </a:r>
          </a:p>
        </p:txBody>
      </p:sp>
      <p:pic>
        <p:nvPicPr>
          <p:cNvPr id="9" name="Picture 8"/>
          <p:cNvPicPr>
            <a:picLocks noChangeAspect="1"/>
          </p:cNvPicPr>
          <p:nvPr/>
        </p:nvPicPr>
        <p:blipFill rotWithShape="1">
          <a:blip r:embed="rId4"/>
          <a:srcRect b="46411"/>
          <a:stretch/>
        </p:blipFill>
        <p:spPr>
          <a:xfrm>
            <a:off x="5614425" y="1466850"/>
            <a:ext cx="2704075" cy="3220180"/>
          </a:xfrm>
          <a:prstGeom prst="rect">
            <a:avLst/>
          </a:prstGeom>
        </p:spPr>
      </p:pic>
    </p:spTree>
    <p:extLst>
      <p:ext uri="{BB962C8B-B14F-4D97-AF65-F5344CB8AC3E}">
        <p14:creationId xmlns:p14="http://schemas.microsoft.com/office/powerpoint/2010/main" val="884351388"/>
      </p:ext>
    </p:extLst>
  </p:cSld>
  <p:clrMapOvr>
    <a:masterClrMapping/>
  </p:clrMapOvr>
  <mc:AlternateContent xmlns:mc="http://schemas.openxmlformats.org/markup-compatibility/2006" xmlns:p14="http://schemas.microsoft.com/office/powerpoint/2010/main">
    <mc:Choice Requires="p14">
      <p:transition spd="slow" p14:dur="2000" advTm="13834"/>
    </mc:Choice>
    <mc:Fallback xmlns="">
      <p:transition spd="slow" advTm="138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6326" y="3177080"/>
            <a:ext cx="4238583" cy="3715845"/>
          </a:xfrm>
          <a:prstGeom prst="rect">
            <a:avLst/>
          </a:prstGeom>
        </p:spPr>
      </p:pic>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8</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4</a:t>
            </a:r>
            <a:r>
              <a:rPr lang="en-US" altLang="ko-KR" sz="2000" b="1" dirty="0" smtClean="0">
                <a:latin typeface="Times New Roman" panose="02020603050405020304" pitchFamily="18" charset="0"/>
                <a:ea typeface="+mn-ea"/>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Code and Code description</a:t>
            </a: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46"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48637" y="1004278"/>
            <a:ext cx="4308666" cy="2878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333333"/>
                </a:solidFill>
                <a:latin typeface="Times New Roman" panose="02020603050405020304" pitchFamily="18" charset="0"/>
                <a:cs typeface="Times New Roman" panose="02020603050405020304" pitchFamily="18" charset="0"/>
              </a:rPr>
              <a:t>Include these libraries</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srcRect l="5556" t="10898" r="81528" b="74102"/>
          <a:stretch/>
        </p:blipFill>
        <p:spPr>
          <a:xfrm>
            <a:off x="586960" y="600524"/>
            <a:ext cx="2028658" cy="1276091"/>
          </a:xfrm>
          <a:prstGeom prst="rect">
            <a:avLst/>
          </a:prstGeom>
        </p:spPr>
      </p:pic>
      <p:pic>
        <p:nvPicPr>
          <p:cNvPr id="8" name="Picture 7"/>
          <p:cNvPicPr>
            <a:picLocks noChangeAspect="1"/>
          </p:cNvPicPr>
          <p:nvPr/>
        </p:nvPicPr>
        <p:blipFill>
          <a:blip r:embed="rId5"/>
          <a:stretch>
            <a:fillRect/>
          </a:stretch>
        </p:blipFill>
        <p:spPr>
          <a:xfrm>
            <a:off x="433389" y="1845006"/>
            <a:ext cx="5929312" cy="1365483"/>
          </a:xfrm>
          <a:prstGeom prst="rect">
            <a:avLst/>
          </a:prstGeom>
        </p:spPr>
      </p:pic>
      <p:sp>
        <p:nvSpPr>
          <p:cNvPr id="37" name="Rounded Rectangle 36"/>
          <p:cNvSpPr/>
          <p:nvPr/>
        </p:nvSpPr>
        <p:spPr>
          <a:xfrm>
            <a:off x="6592725" y="1748696"/>
            <a:ext cx="2374900" cy="393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33333"/>
                </a:solidFill>
                <a:latin typeface="Times New Roman" panose="02020603050405020304" pitchFamily="18" charset="0"/>
                <a:cs typeface="Times New Roman" panose="02020603050405020304" pitchFamily="18" charset="0"/>
              </a:rPr>
              <a:t>Set the </a:t>
            </a:r>
            <a:r>
              <a:rPr lang="en-US" dirty="0" smtClean="0">
                <a:solidFill>
                  <a:srgbClr val="333333"/>
                </a:solidFill>
                <a:latin typeface="Times New Roman" panose="02020603050405020304" pitchFamily="18" charset="0"/>
                <a:cs typeface="Times New Roman" panose="02020603050405020304" pitchFamily="18" charset="0"/>
              </a:rPr>
              <a:t>OLED display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1" name="Rounded Rectangle 40"/>
          <p:cNvSpPr/>
          <p:nvPr/>
        </p:nvSpPr>
        <p:spPr>
          <a:xfrm>
            <a:off x="3012737" y="2219713"/>
            <a:ext cx="2374900" cy="393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333333"/>
                </a:solidFill>
                <a:latin typeface="Times New Roman" panose="02020603050405020304" pitchFamily="18" charset="0"/>
                <a:cs typeface="Times New Roman" panose="02020603050405020304" pitchFamily="18" charset="0"/>
              </a:rPr>
              <a:t>variables to use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2" name="Rounded Rectangle 41"/>
          <p:cNvSpPr/>
          <p:nvPr/>
        </p:nvSpPr>
        <p:spPr>
          <a:xfrm>
            <a:off x="5724611" y="2694803"/>
            <a:ext cx="3210932" cy="537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33333"/>
                </a:solidFill>
                <a:latin typeface="Times New Roman" panose="02020603050405020304" pitchFamily="18" charset="0"/>
                <a:cs typeface="Times New Roman" panose="02020603050405020304" pitchFamily="18" charset="0"/>
              </a:rPr>
              <a:t>Service and characteristic </a:t>
            </a:r>
            <a:r>
              <a:rPr lang="en-US" dirty="0" smtClean="0">
                <a:solidFill>
                  <a:srgbClr val="333333"/>
                </a:solidFill>
                <a:latin typeface="Times New Roman" panose="02020603050405020304" pitchFamily="18" charset="0"/>
                <a:cs typeface="Times New Roman" panose="02020603050405020304" pitchFamily="18" charset="0"/>
              </a:rPr>
              <a:t>IDs are for Bluetooth setting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3" name="Rounded Rectangle 42"/>
          <p:cNvSpPr/>
          <p:nvPr/>
        </p:nvSpPr>
        <p:spPr>
          <a:xfrm>
            <a:off x="5292059" y="3986363"/>
            <a:ext cx="3132785" cy="1408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425"/>
              </a:lnSpc>
              <a:spcBef>
                <a:spcPts val="0"/>
              </a:spcBef>
              <a:spcAft>
                <a:spcPts val="0"/>
              </a:spcAft>
            </a:pPr>
            <a:r>
              <a:rPr lang="en-US"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class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is a callback class for Bluetooth</a:t>
            </a:r>
            <a:endParaRPr lang="en-US"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a:lnSpc>
                <a:spcPts val="1425"/>
              </a:lnSpc>
              <a:spcBef>
                <a:spcPts val="0"/>
              </a:spcBef>
              <a:spcAft>
                <a:spcPts val="0"/>
              </a:spcAft>
            </a:pPr>
            <a:r>
              <a:rPr lang="en-US"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you send data from a phone to an esp32 board, this class will be activated</a:t>
            </a:r>
            <a:endParaRPr lang="en-US" sz="2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19142845"/>
      </p:ext>
    </p:extLst>
  </p:cSld>
  <p:clrMapOvr>
    <a:masterClrMapping/>
  </p:clrMapOvr>
  <mc:AlternateContent xmlns:mc="http://schemas.openxmlformats.org/markup-compatibility/2006" xmlns:p14="http://schemas.microsoft.com/office/powerpoint/2010/main">
    <mc:Choice Requires="p14">
      <p:transition spd="slow" p14:dur="2000" advTm="50575"/>
    </mc:Choice>
    <mc:Fallback xmlns="">
      <p:transition spd="slow" advTm="5057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1511" y="690570"/>
            <a:ext cx="7081837" cy="5933909"/>
          </a:xfrm>
          <a:prstGeom prst="rect">
            <a:avLst/>
          </a:prstGeom>
        </p:spPr>
      </p:pic>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anose="02020603050405020304" pitchFamily="18" charset="0"/>
                <a:cs typeface="Times New Roman" pitchFamily="18" charset="0"/>
              </a:rPr>
              <a:pPr>
                <a:defRPr/>
              </a:pPr>
              <a:t>9</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Times New Roman" panose="02020603050405020304" pitchFamily="18" charset="0"/>
              <a:cs typeface="Times New Roman" panose="02020603050405020304" pitchFamily="18" charset="0"/>
            </a:endParaRPr>
          </a:p>
        </p:txBody>
      </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4</a:t>
            </a:r>
            <a:r>
              <a:rPr lang="en-US" altLang="ko-KR" sz="2000" b="1" dirty="0" smtClean="0">
                <a:latin typeface="Times New Roman" panose="02020603050405020304" pitchFamily="18" charset="0"/>
                <a:ea typeface="+mn-ea"/>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Code and Code description</a:t>
            </a:r>
          </a:p>
        </p:txBody>
      </p:sp>
      <p:sp>
        <p:nvSpPr>
          <p:cNvPr id="22"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3" name="Rectangle 1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4" name="Rectangle 1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6"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29" name="Rectangle 10"/>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0"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sp>
        <p:nvSpPr>
          <p:cNvPr id="31" name="Rectangle 8"/>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latin typeface="Times New Roman" panose="02020603050405020304" pitchFamily="18" charset="0"/>
              <a:cs typeface="Times New Roman" panose="02020603050405020304" pitchFamily="18" charset="0"/>
            </a:endParaRPr>
          </a:p>
        </p:txBody>
      </p:sp>
      <p:cxnSp>
        <p:nvCxnSpPr>
          <p:cNvPr id="46" name="직선 연결선 16"/>
          <p:cNvCxnSpPr/>
          <p:nvPr/>
        </p:nvCxnSpPr>
        <p:spPr bwMode="auto">
          <a:xfrm>
            <a:off x="287338" y="260350"/>
            <a:ext cx="0" cy="453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직선 연결선 17"/>
          <p:cNvCxnSpPr/>
          <p:nvPr/>
        </p:nvCxnSpPr>
        <p:spPr bwMode="auto">
          <a:xfrm>
            <a:off x="360363" y="404813"/>
            <a:ext cx="0" cy="2124075"/>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21192" y="1285293"/>
            <a:ext cx="3265608" cy="11292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set up </a:t>
            </a:r>
            <a:r>
              <a:rPr lang="en-US" dirty="0" smtClean="0">
                <a:solidFill>
                  <a:schemeClr val="tx1"/>
                </a:solidFill>
              </a:rPr>
              <a:t>Serial monitor, ESP32 Bluetooth and OLED display</a:t>
            </a:r>
            <a:r>
              <a:rPr lang="en-US" dirty="0">
                <a:solidFill>
                  <a:schemeClr val="tx1"/>
                </a:solidFill>
              </a:rPr>
              <a:t>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092375"/>
      </p:ext>
    </p:extLst>
  </p:cSld>
  <p:clrMapOvr>
    <a:masterClrMapping/>
  </p:clrMapOvr>
  <mc:AlternateContent xmlns:mc="http://schemas.openxmlformats.org/markup-compatibility/2006" xmlns:p14="http://schemas.microsoft.com/office/powerpoint/2010/main">
    <mc:Choice Requires="p14">
      <p:transition spd="slow" p14:dur="2000" advTm="16840"/>
    </mc:Choice>
    <mc:Fallback xmlns="">
      <p:transition spd="slow" advTm="1684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7.5"/>
</p:tagLst>
</file>

<file path=ppt/tags/tag4.xml><?xml version="1.0" encoding="utf-8"?>
<p:tagLst xmlns:a="http://schemas.openxmlformats.org/drawingml/2006/main" xmlns:r="http://schemas.openxmlformats.org/officeDocument/2006/relationships" xmlns:p="http://schemas.openxmlformats.org/presentationml/2006/main">
  <p:tag name="TIMING" val="|17.5"/>
</p:tagLst>
</file>

<file path=ppt/tags/tag5.xml><?xml version="1.0" encoding="utf-8"?>
<p:tagLst xmlns:a="http://schemas.openxmlformats.org/drawingml/2006/main" xmlns:r="http://schemas.openxmlformats.org/officeDocument/2006/relationships" xmlns:p="http://schemas.openxmlformats.org/presentationml/2006/main">
  <p:tag name="TIMING" val="|17.5"/>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62823</TotalTime>
  <Words>337</Words>
  <Application>Microsoft Office PowerPoint</Application>
  <PresentationFormat>On-screen Show (4:3)</PresentationFormat>
  <Paragraphs>55</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바탕</vt:lpstr>
      <vt:lpstr>Gulim</vt:lpstr>
      <vt:lpstr>Gulim</vt:lpstr>
      <vt:lpstr>HYHeadLine-Medium</vt:lpstr>
      <vt:lpstr>맑은 고딕</vt:lpstr>
      <vt:lpstr>맑은 고딕</vt:lpstr>
      <vt:lpstr>Arial</vt:lpstr>
      <vt:lpstr>Times New Roman</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JulianNo2</dc:creator>
  <cp:lastModifiedBy>Bayarsaikhan</cp:lastModifiedBy>
  <cp:revision>1171</cp:revision>
  <dcterms:created xsi:type="dcterms:W3CDTF">2013-03-19T04:41:05Z</dcterms:created>
  <dcterms:modified xsi:type="dcterms:W3CDTF">2023-03-31T09:25:02Z</dcterms:modified>
</cp:coreProperties>
</file>