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7" r:id="rId2"/>
    <p:sldId id="881" r:id="rId3"/>
    <p:sldId id="907" r:id="rId4"/>
    <p:sldId id="880" r:id="rId5"/>
    <p:sldId id="893" r:id="rId6"/>
    <p:sldId id="915" r:id="rId7"/>
    <p:sldId id="882" r:id="rId8"/>
    <p:sldId id="908" r:id="rId9"/>
    <p:sldId id="910" r:id="rId10"/>
    <p:sldId id="888" r:id="rId11"/>
  </p:sldIdLst>
  <p:sldSz cx="9144000" cy="6858000" type="screen4x3"/>
  <p:notesSz cx="6797675" cy="9926638"/>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452626@outlook.com" initials="e" lastIdx="23" clrIdx="0">
    <p:extLst>
      <p:ext uri="{19B8F6BF-5375-455C-9EA6-DF929625EA0E}">
        <p15:presenceInfo xmlns:p15="http://schemas.microsoft.com/office/powerpoint/2012/main" userId="870384fe153ad146" providerId="Windows Live"/>
      </p:ext>
    </p:extLst>
  </p:cmAuthor>
  <p:cmAuthor id="2" name="rk" initials="r" lastIdx="4" clrIdx="1">
    <p:extLst>
      <p:ext uri="{19B8F6BF-5375-455C-9EA6-DF929625EA0E}">
        <p15:presenceInfo xmlns:p15="http://schemas.microsoft.com/office/powerpoint/2012/main" userId="01bae22a3a3ab9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465" autoAdjust="0"/>
  </p:normalViewPr>
  <p:slideViewPr>
    <p:cSldViewPr snapToGrid="0">
      <p:cViewPr>
        <p:scale>
          <a:sx n="150" d="100"/>
          <a:sy n="150" d="100"/>
        </p:scale>
        <p:origin x="336" y="-6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0" d="100"/>
          <a:sy n="70" d="100"/>
        </p:scale>
        <p:origin x="-329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1T22:43:03.149" idx="18">
    <p:pos x="10" y="10"/>
    <p:text>hello everyone im going to  present about the UHF RFID reader and writer</p:text>
    <p:extLst mod="1">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4-13T17:35:09.299" idx="1">
    <p:pos x="10" y="10"/>
    <p:text>this block diagram  shows the functional block diagram of a 900 MHz RFID reader. The RFID reader consists of three functional blockswhich are  a data processing block, a transmitting block, and a receiving block. transmitting block sends request commands to an RF-tag in the recognition field. The receiving block
receives data from RF-tags through an antenna. The data processing block deals with the tag information. The transmitting block contains a signal generator, a modulator, a power amplifier, and a tuning
circuit. The signal generator generates the carrier signals for the RFID system. For each analog front-end passive RFID tag we have a power generating circuit that can generate the
power to each RFID tag sub-blocks. The efficiency of power generating circuit and communication range
of the RFID system depend on the voltage rectifier used in the voltage generator circuit.                             it have rectifier.                                                                                                        The voltage rectifier is a circuit converts the RF incident signal to a DC signal with very small
ripples. It comes after the RF voltage limiter.
To improve power efficiency, the proposed full wave RF rectifier.</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09T14:34:36.115" idx="3">
    <p:pos x="10" y="10"/>
    <p:text/>
    <p:extLst>
      <p:ext uri="{C676402C-5697-4E1C-873F-D02D1690AC5C}">
        <p15:threadingInfo xmlns:p15="http://schemas.microsoft.com/office/powerpoint/2012/main" timeZoneBias="-540"/>
      </p:ext>
    </p:extLst>
  </p:cm>
  <p:cm authorId="1" dt="2022-03-09T14:52:26.796" idx="4">
    <p:pos x="10" y="146"/>
    <p:text>Ultra-High Frequency
Ultra-high frequency RFID technology, also known as RAIN, has an extremely high read range compared to both LF and HF RFID tags. RAIN RFID is a good solution when trying to track multiple products at one time, such as large boxes full of product that is passing through a space, or a cabinet full of inventory. The use of UHF technology spans many markets; including retail, healthcare, life science, pharmaceutical, anti-counterfeiting, transportation, and manufacturing. There are some things to consider when looking at RAIN RFID for your solution. Because RAIN RFID is very powerful and has shorter wavelengths, it is sensitive to interference. This means that items like metal or water can disrupt its signal, however, there are mechanisms in place to ensure that all products of any material can be tracked with UHF technology.
Frequencies from 300 MHz to 3 GHz
Read range up to 12 meters (40 feet)
Comply with the global, universally adopted UHF Gen2 standard (EPCglobal Gen2 ISO 18000-63)
Use the 860 to 960 MHz band
Fastest growing segment of RFID technology
Cheapest tag to manufacture</p:text>
    <p:extLst mod="1">
      <p:ext uri="{C676402C-5697-4E1C-873F-D02D1690AC5C}">
        <p15:threadingInfo xmlns:p15="http://schemas.microsoft.com/office/powerpoint/2012/main" timeZoneBias="-540">
          <p15:parentCm authorId="1" idx="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3-09T14:34:36.115" idx="3">
    <p:pos x="10" y="10"/>
    <p:text/>
    <p:extLst>
      <p:ext uri="{C676402C-5697-4E1C-873F-D02D1690AC5C}">
        <p15:threadingInfo xmlns:p15="http://schemas.microsoft.com/office/powerpoint/2012/main" timeZoneBias="-540"/>
      </p:ext>
    </p:extLst>
  </p:cm>
  <p:cm authorId="1" dt="2022-03-09T14:52:26.796" idx="4">
    <p:pos x="10" y="146"/>
    <p:text>Ultra-High Frequency
Ultra-high frequency RFID technology, also known as RAIN, has an extremely high read range compared to both LF and HF RFID tags. RAIN RFID is a good solution when trying to track multiple products at one time, such as large boxes full of product that is passing through a space, or a cabinet full of inventory. The use of UHF technology spans many markets; including retail, healthcare, life science, pharmaceutical, anti-counterfeiting, transportation, and manufacturing. There are some things to consider when looking at RAIN RFID for your solution. Because RAIN RFID is very powerful and has shorter wavelengths, it is sensitive to interference. This means that items like metal or water can disrupt its signal, however, there are mechanisms in place to ensure that all products of any material can be tracked with UHF technology.
Frequencies from 300 MHz to 3 GHz
Read range up to 12 meters (40 feet)
Comply with the global, universally adopted UHF Gen2 standard (EPCglobal Gen2 ISO 18000-63)
Use the 860 to 960 MHz band
Fastest growing segment of RFID technology
Cheapest tag to manufacture</p:text>
    <p:extLst mod="1">
      <p:ext uri="{C676402C-5697-4E1C-873F-D02D1690AC5C}">
        <p15:threadingInfo xmlns:p15="http://schemas.microsoft.com/office/powerpoint/2012/main" timeZoneBias="-540">
          <p15:parentCm authorId="1" idx="3"/>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3-09T15:05:00.734" idx="5">
    <p:pos x="10" y="10"/>
    <p:text>we tesed M6E RFID reader and writter module.</p:text>
    <p:extLst mod="1">
      <p:ext uri="{C676402C-5697-4E1C-873F-D02D1690AC5C}">
        <p15:threadingInfo xmlns:p15="http://schemas.microsoft.com/office/powerpoint/2012/main" timeZoneBias="-5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2-04-13T17:47:53.274" idx="2">
    <p:pos x="10" y="10"/>
    <p:text>if you want to test and develope the M6E module, you need to folloe this steps.</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7148B67B-A7F3-48F3-BB2B-A12CB6BAA840}" type="datetimeFigureOut">
              <a:rPr lang="ko-KR" altLang="en-US"/>
              <a:pPr>
                <a:defRPr/>
              </a:pPr>
              <a:t>2023-03-10</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DEE70800-4D8A-4159-B68C-CC136B8A54B9}" type="slidenum">
              <a:rPr lang="ko-KR" altLang="en-US"/>
              <a:pPr>
                <a:defRPr/>
              </a:pPr>
              <a:t>‹#›</a:t>
            </a:fld>
            <a:endParaRPr lang="ko-KR" altLang="en-US"/>
          </a:p>
        </p:txBody>
      </p:sp>
    </p:spTree>
    <p:extLst>
      <p:ext uri="{BB962C8B-B14F-4D97-AF65-F5344CB8AC3E}">
        <p14:creationId xmlns:p14="http://schemas.microsoft.com/office/powerpoint/2010/main" val="2603455970"/>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p:cNvSpPr>
            <a:spLocks noGrp="1"/>
          </p:cNvSpPr>
          <p:nvPr>
            <p:ph type="sldNum" sz="quarter" idx="5"/>
          </p:nvPr>
        </p:nvSpPr>
        <p:spPr/>
        <p:txBody>
          <a:bodyPr/>
          <a:lstStyle/>
          <a:p>
            <a:pPr>
              <a:defRPr/>
            </a:pPr>
            <a:fld id="{BFEDAF78-175F-4214-A514-F2B8D1228308}" type="slidenum">
              <a:rPr lang="ko-KR" altLang="en-US" smtClean="0"/>
              <a:pPr>
                <a:defRPr/>
              </a:pPr>
              <a:t>1</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p:cNvSpPr>
            <a:spLocks noGrp="1"/>
          </p:cNvSpPr>
          <p:nvPr>
            <p:ph type="sldNum" sz="quarter" idx="5"/>
          </p:nvPr>
        </p:nvSpPr>
        <p:spPr/>
        <p:txBody>
          <a:bodyPr/>
          <a:lstStyle/>
          <a:p>
            <a:pPr>
              <a:defRPr/>
            </a:pPr>
            <a:fld id="{BFEDAF78-175F-4214-A514-F2B8D1228308}" type="slidenum">
              <a:rPr lang="ko-KR" altLang="en-US" smtClean="0"/>
              <a:pPr>
                <a:defRPr/>
              </a:pPr>
              <a:t>2</a:t>
            </a:fld>
            <a:endParaRPr lang="ko-KR" altLang="en-US"/>
          </a:p>
        </p:txBody>
      </p:sp>
    </p:spTree>
    <p:extLst>
      <p:ext uri="{BB962C8B-B14F-4D97-AF65-F5344CB8AC3E}">
        <p14:creationId xmlns:p14="http://schemas.microsoft.com/office/powerpoint/2010/main" val="11430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a:defRPr/>
            </a:lvl1pPr>
          </a:lstStyle>
          <a:p>
            <a:pPr>
              <a:defRPr/>
            </a:pPr>
            <a:fld id="{440144BB-4694-43CC-A428-16E68EDEEC42}" type="datetime1">
              <a:rPr lang="ko-KR" altLang="en-US"/>
              <a:pPr>
                <a:defRPr/>
              </a:pPr>
              <a:t>2023-03-10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1728D775-485E-466E-B9FF-99AF2D09AAB4}" type="slidenum">
              <a:rPr lang="ko-KR" altLang="en-US"/>
              <a:pPr>
                <a:defRPr/>
              </a:pPr>
              <a:t>‹#›</a:t>
            </a:fld>
            <a:endParaRPr lang="ko-KR" altLang="en-US"/>
          </a:p>
        </p:txBody>
      </p:sp>
    </p:spTree>
    <p:extLst>
      <p:ext uri="{BB962C8B-B14F-4D97-AF65-F5344CB8AC3E}">
        <p14:creationId xmlns:p14="http://schemas.microsoft.com/office/powerpoint/2010/main" val="383747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3C658437-1F9D-476B-A00C-9150EF5325A8}" type="datetime1">
              <a:rPr lang="ko-KR" altLang="en-US"/>
              <a:pPr>
                <a:defRPr/>
              </a:pPr>
              <a:t>2023-03-10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C714ECDC-9561-404E-B7BD-B07FDC908964}" type="slidenum">
              <a:rPr lang="ko-KR" altLang="en-US"/>
              <a:pPr>
                <a:defRPr/>
              </a:pPr>
              <a:t>‹#›</a:t>
            </a:fld>
            <a:endParaRPr lang="ko-KR" altLang="en-US"/>
          </a:p>
        </p:txBody>
      </p:sp>
    </p:spTree>
    <p:extLst>
      <p:ext uri="{BB962C8B-B14F-4D97-AF65-F5344CB8AC3E}">
        <p14:creationId xmlns:p14="http://schemas.microsoft.com/office/powerpoint/2010/main" val="384697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BE971FAD-BE1B-4988-B880-363703F240D5}" type="datetime1">
              <a:rPr lang="ko-KR" altLang="en-US"/>
              <a:pPr>
                <a:defRPr/>
              </a:pPr>
              <a:t>2023-03-10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2C3469E5-FCA8-44DE-A8AA-47496B6D2391}" type="slidenum">
              <a:rPr lang="ko-KR" altLang="en-US"/>
              <a:pPr>
                <a:defRPr/>
              </a:pPr>
              <a:t>‹#›</a:t>
            </a:fld>
            <a:endParaRPr lang="ko-KR" altLang="en-US"/>
          </a:p>
        </p:txBody>
      </p:sp>
    </p:spTree>
    <p:extLst>
      <p:ext uri="{BB962C8B-B14F-4D97-AF65-F5344CB8AC3E}">
        <p14:creationId xmlns:p14="http://schemas.microsoft.com/office/powerpoint/2010/main" val="367507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fld id="{9E26B2AC-8493-4B2C-B89E-02B5DE32BF68}" type="datetime1">
              <a:rPr lang="ko-KR" altLang="en-US"/>
              <a:pPr>
                <a:defRPr/>
              </a:pPr>
              <a:t>2023-03-10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424CBCD8-9B8E-4042-BEE6-A2EC148CB12B}" type="slidenum">
              <a:rPr lang="ko-KR" altLang="en-US"/>
              <a:pPr>
                <a:defRPr/>
              </a:pPr>
              <a:t>‹#›</a:t>
            </a:fld>
            <a:endParaRPr lang="ko-KR" altLang="en-US"/>
          </a:p>
        </p:txBody>
      </p:sp>
    </p:spTree>
    <p:extLst>
      <p:ext uri="{BB962C8B-B14F-4D97-AF65-F5344CB8AC3E}">
        <p14:creationId xmlns:p14="http://schemas.microsoft.com/office/powerpoint/2010/main" val="332611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85E65FBB-6904-4A4C-B4F4-33877DE76054}" type="datetime1">
              <a:rPr lang="ko-KR" altLang="en-US"/>
              <a:pPr>
                <a:defRPr/>
              </a:pPr>
              <a:t>2023-03-10</a:t>
            </a:fld>
            <a:endParaRPr lang="ko-KR" alt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D2568E81-A9D2-433D-8493-09E8FC5BBBDA}" type="slidenum">
              <a:rPr lang="ko-KR" altLang="en-US"/>
              <a:pPr>
                <a:defRPr/>
              </a:pPr>
              <a:t>‹#›</a:t>
            </a:fld>
            <a:endParaRPr lang="ko-KR" altLang="en-US"/>
          </a:p>
        </p:txBody>
      </p:sp>
    </p:spTree>
    <p:extLst>
      <p:ext uri="{BB962C8B-B14F-4D97-AF65-F5344CB8AC3E}">
        <p14:creationId xmlns:p14="http://schemas.microsoft.com/office/powerpoint/2010/main" val="415348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p:cNvSpPr>
            <a:spLocks noGrp="1"/>
          </p:cNvSpPr>
          <p:nvPr>
            <p:ph type="dt" sz="half" idx="10"/>
          </p:nvPr>
        </p:nvSpPr>
        <p:spPr/>
        <p:txBody>
          <a:bodyPr/>
          <a:lstStyle>
            <a:lvl1pPr>
              <a:defRPr/>
            </a:lvl1pPr>
          </a:lstStyle>
          <a:p>
            <a:pPr>
              <a:defRPr/>
            </a:pPr>
            <a:fld id="{B2B555EA-7498-42D5-B911-FF860203B243}" type="datetime1">
              <a:rPr lang="ko-KR" altLang="en-US"/>
              <a:pPr>
                <a:defRPr/>
              </a:pPr>
              <a:t>2023-03-10</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1DCBEE94-6D92-4BCF-AB07-83010C86649B}" type="slidenum">
              <a:rPr lang="ko-KR" altLang="en-US"/>
              <a:pPr>
                <a:defRPr/>
              </a:pPr>
              <a:t>‹#›</a:t>
            </a:fld>
            <a:endParaRPr lang="ko-KR" altLang="en-US"/>
          </a:p>
        </p:txBody>
      </p:sp>
    </p:spTree>
    <p:extLst>
      <p:ext uri="{BB962C8B-B14F-4D97-AF65-F5344CB8AC3E}">
        <p14:creationId xmlns:p14="http://schemas.microsoft.com/office/powerpoint/2010/main" val="44872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p:txBody>
          <a:bodyPr/>
          <a:lstStyle>
            <a:lvl1pPr>
              <a:defRPr/>
            </a:lvl1pPr>
          </a:lstStyle>
          <a:p>
            <a:pPr>
              <a:defRPr/>
            </a:pPr>
            <a:fld id="{708369B7-5956-4BED-828C-4D8CF418E997}" type="datetime1">
              <a:rPr lang="ko-KR" altLang="en-US"/>
              <a:pPr>
                <a:defRPr/>
              </a:pPr>
              <a:t>2023-03-10</a:t>
            </a:fld>
            <a:endParaRPr lang="ko-KR" altLang="en-US"/>
          </a:p>
        </p:txBody>
      </p:sp>
      <p:sp>
        <p:nvSpPr>
          <p:cNvPr id="8" name="바닥글 개체 틀 4"/>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p:cNvSpPr>
            <a:spLocks noGrp="1"/>
          </p:cNvSpPr>
          <p:nvPr>
            <p:ph type="sldNum" sz="quarter" idx="12"/>
          </p:nvPr>
        </p:nvSpPr>
        <p:spPr/>
        <p:txBody>
          <a:bodyPr/>
          <a:lstStyle>
            <a:lvl1pPr>
              <a:defRPr/>
            </a:lvl1pPr>
          </a:lstStyle>
          <a:p>
            <a:pPr>
              <a:defRPr/>
            </a:pPr>
            <a:fld id="{F9B2A82E-FEF8-47F5-AAE3-0EB98F86EA5A}" type="slidenum">
              <a:rPr lang="ko-KR" altLang="en-US"/>
              <a:pPr>
                <a:defRPr/>
              </a:pPr>
              <a:t>‹#›</a:t>
            </a:fld>
            <a:endParaRPr lang="ko-KR" altLang="en-US"/>
          </a:p>
        </p:txBody>
      </p:sp>
    </p:spTree>
    <p:extLst>
      <p:ext uri="{BB962C8B-B14F-4D97-AF65-F5344CB8AC3E}">
        <p14:creationId xmlns:p14="http://schemas.microsoft.com/office/powerpoint/2010/main" val="37092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3"/>
          <p:cNvSpPr>
            <a:spLocks noGrp="1"/>
          </p:cNvSpPr>
          <p:nvPr>
            <p:ph type="dt" sz="half" idx="10"/>
          </p:nvPr>
        </p:nvSpPr>
        <p:spPr/>
        <p:txBody>
          <a:bodyPr/>
          <a:lstStyle>
            <a:lvl1pPr>
              <a:defRPr/>
            </a:lvl1pPr>
          </a:lstStyle>
          <a:p>
            <a:pPr>
              <a:defRPr/>
            </a:pPr>
            <a:fld id="{14263EB6-12D1-4695-B16F-2E08DD6FC323}" type="datetime1">
              <a:rPr lang="ko-KR" altLang="en-US"/>
              <a:pPr>
                <a:defRPr/>
              </a:pPr>
              <a:t>2023-03-10</a:t>
            </a:fld>
            <a:endParaRPr lang="ko-KR" altLang="en-US"/>
          </a:p>
        </p:txBody>
      </p:sp>
      <p:sp>
        <p:nvSpPr>
          <p:cNvPr id="4" name="바닥글 개체 틀 4"/>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p:cNvSpPr>
            <a:spLocks noGrp="1"/>
          </p:cNvSpPr>
          <p:nvPr>
            <p:ph type="sldNum" sz="quarter" idx="12"/>
          </p:nvPr>
        </p:nvSpPr>
        <p:spPr/>
        <p:txBody>
          <a:bodyPr/>
          <a:lstStyle>
            <a:lvl1pPr>
              <a:defRPr/>
            </a:lvl1pPr>
          </a:lstStyle>
          <a:p>
            <a:pPr>
              <a:defRPr/>
            </a:pPr>
            <a:fld id="{8BA9925D-67DB-4ECA-8F14-25576C1EBA74}" type="slidenum">
              <a:rPr lang="ko-KR" altLang="en-US"/>
              <a:pPr>
                <a:defRPr/>
              </a:pPr>
              <a:t>‹#›</a:t>
            </a:fld>
            <a:endParaRPr lang="ko-KR" altLang="en-US"/>
          </a:p>
        </p:txBody>
      </p:sp>
    </p:spTree>
    <p:extLst>
      <p:ext uri="{BB962C8B-B14F-4D97-AF65-F5344CB8AC3E}">
        <p14:creationId xmlns:p14="http://schemas.microsoft.com/office/powerpoint/2010/main" val="386765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3971F704-2142-4DF9-A2FA-2FF3A93CF3B2}" type="datetime1">
              <a:rPr lang="ko-KR" altLang="en-US"/>
              <a:pPr>
                <a:defRPr/>
              </a:pPr>
              <a:t>2023-03-10</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pPr>
              <a:defRPr/>
            </a:pPr>
            <a:fld id="{A41BEE01-DC60-4815-A993-3B20DBF4284A}" type="slidenum">
              <a:rPr lang="ko-KR" altLang="en-US"/>
              <a:pPr>
                <a:defRPr/>
              </a:pPr>
              <a:t>‹#›</a:t>
            </a:fld>
            <a:endParaRPr lang="ko-KR" altLang="en-US"/>
          </a:p>
        </p:txBody>
      </p:sp>
    </p:spTree>
    <p:extLst>
      <p:ext uri="{BB962C8B-B14F-4D97-AF65-F5344CB8AC3E}">
        <p14:creationId xmlns:p14="http://schemas.microsoft.com/office/powerpoint/2010/main" val="13745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EC6A38F4-760A-411D-862F-8FE155AC35D9}" type="datetime1">
              <a:rPr lang="ko-KR" altLang="en-US"/>
              <a:pPr>
                <a:defRPr/>
              </a:pPr>
              <a:t>2023-03-10</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73E93154-4D6B-4EF3-8462-B68C36C7EF30}" type="slidenum">
              <a:rPr lang="ko-KR" altLang="en-US"/>
              <a:pPr>
                <a:defRPr/>
              </a:pPr>
              <a:t>‹#›</a:t>
            </a:fld>
            <a:endParaRPr lang="ko-KR" altLang="en-US"/>
          </a:p>
        </p:txBody>
      </p:sp>
    </p:spTree>
    <p:extLst>
      <p:ext uri="{BB962C8B-B14F-4D97-AF65-F5344CB8AC3E}">
        <p14:creationId xmlns:p14="http://schemas.microsoft.com/office/powerpoint/2010/main" val="421787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99819054-9F2E-430D-974C-10C1222FBD5E}" type="datetime1">
              <a:rPr lang="ko-KR" altLang="en-US"/>
              <a:pPr>
                <a:defRPr/>
              </a:pPr>
              <a:t>2023-03-10</a:t>
            </a:fld>
            <a:endParaRPr lang="ko-KR" altLang="en-US"/>
          </a:p>
        </p:txBody>
      </p:sp>
      <p:sp>
        <p:nvSpPr>
          <p:cNvPr id="6" name="바닥글 개체 틀 4"/>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p:cNvSpPr>
            <a:spLocks noGrp="1"/>
          </p:cNvSpPr>
          <p:nvPr>
            <p:ph type="sldNum" sz="quarter" idx="12"/>
          </p:nvPr>
        </p:nvSpPr>
        <p:spPr/>
        <p:txBody>
          <a:bodyPr/>
          <a:lstStyle>
            <a:lvl1pPr>
              <a:defRPr/>
            </a:lvl1pPr>
          </a:lstStyle>
          <a:p>
            <a:pPr>
              <a:defRPr/>
            </a:pPr>
            <a:fld id="{A7305E60-2AB7-4B4B-B634-EC2CD1D64F22}" type="slidenum">
              <a:rPr lang="ko-KR" altLang="en-US"/>
              <a:pPr>
                <a:defRPr/>
              </a:pPr>
              <a:t>‹#›</a:t>
            </a:fld>
            <a:endParaRPr lang="ko-KR" altLang="en-US"/>
          </a:p>
        </p:txBody>
      </p:sp>
    </p:spTree>
    <p:extLst>
      <p:ext uri="{BB962C8B-B14F-4D97-AF65-F5344CB8AC3E}">
        <p14:creationId xmlns:p14="http://schemas.microsoft.com/office/powerpoint/2010/main" val="243318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CFADA4A4-2829-4410-8367-2138A80CF8BA}" type="datetime1">
              <a:rPr lang="ko-KR" altLang="en-US"/>
              <a:pPr>
                <a:defRPr/>
              </a:pPr>
              <a:t>2023-03-10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C38E5689-601F-4540-A71B-9DA03159A188}"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bnu.ac.kr/site/english/main.d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그룹 13"/>
          <p:cNvGrpSpPr>
            <a:grpSpLocks/>
          </p:cNvGrpSpPr>
          <p:nvPr/>
        </p:nvGrpSpPr>
        <p:grpSpPr bwMode="auto">
          <a:xfrm>
            <a:off x="0" y="260350"/>
            <a:ext cx="9064937" cy="6264275"/>
            <a:chOff x="107506" y="260865"/>
            <a:chExt cx="9065846" cy="6264590"/>
          </a:xfrm>
        </p:grpSpPr>
        <p:cxnSp>
          <p:nvCxnSpPr>
            <p:cNvPr id="15" name="직선 연결선 14"/>
            <p:cNvCxnSpPr/>
            <p:nvPr/>
          </p:nvCxnSpPr>
          <p:spPr>
            <a:xfrm>
              <a:off x="1115669" y="6525455"/>
              <a:ext cx="70571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직선 연결선 15"/>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8BB916B2-89EA-496D-8231-E5C4523A5560}" type="slidenum">
              <a:rPr lang="ko-KR" altLang="en-US" sz="1400">
                <a:solidFill>
                  <a:srgbClr val="002060"/>
                </a:solidFill>
                <a:latin typeface="Times New Roman" pitchFamily="18" charset="0"/>
                <a:cs typeface="Times New Roman" pitchFamily="18" charset="0"/>
              </a:rPr>
              <a:pPr>
                <a:defRPr/>
              </a:pPr>
              <a:t>1</a:t>
            </a:fld>
            <a:endParaRPr lang="ko-KR" altLang="en-US" sz="1400" dirty="0">
              <a:solidFill>
                <a:srgbClr val="002060"/>
              </a:solidFill>
              <a:latin typeface="Times New Roman" pitchFamily="18" charset="0"/>
              <a:cs typeface="Times New Roman" pitchFamily="18" charset="0"/>
            </a:endParaRPr>
          </a:p>
        </p:txBody>
      </p:sp>
      <p:sp>
        <p:nvSpPr>
          <p:cNvPr id="13" name="Rectangle 1"/>
          <p:cNvSpPr>
            <a:spLocks noChangeArrowheads="1"/>
          </p:cNvSpPr>
          <p:nvPr/>
        </p:nvSpPr>
        <p:spPr bwMode="auto">
          <a:xfrm>
            <a:off x="1979613" y="1557338"/>
            <a:ext cx="600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r>
              <a:rPr lang="en-US" altLang="ko-KR" sz="2400" b="1" dirty="0" err="1">
                <a:solidFill>
                  <a:srgbClr val="002060"/>
                </a:solidFill>
                <a:latin typeface="Times New Roman" panose="02020603050405020304" pitchFamily="18" charset="0"/>
                <a:cs typeface="Times New Roman" panose="02020603050405020304" pitchFamily="18" charset="0"/>
              </a:rPr>
              <a:t>Chungbuk</a:t>
            </a:r>
            <a:r>
              <a:rPr lang="en-US" altLang="ko-KR" sz="2400" b="1" dirty="0">
                <a:solidFill>
                  <a:srgbClr val="002060"/>
                </a:solidFill>
                <a:latin typeface="Times New Roman" panose="02020603050405020304" pitchFamily="18" charset="0"/>
                <a:cs typeface="Times New Roman" panose="02020603050405020304" pitchFamily="18" charset="0"/>
                <a:hlinkClick r:id="rId3"/>
              </a:rPr>
              <a:t> </a:t>
            </a:r>
            <a:r>
              <a:rPr lang="en-US" altLang="ko-KR" sz="2400" b="1" dirty="0">
                <a:solidFill>
                  <a:srgbClr val="002060"/>
                </a:solidFill>
                <a:latin typeface="Times New Roman" panose="02020603050405020304" pitchFamily="18" charset="0"/>
                <a:cs typeface="Times New Roman" panose="02020603050405020304" pitchFamily="18" charset="0"/>
              </a:rPr>
              <a:t>National University - </a:t>
            </a:r>
            <a:r>
              <a:rPr lang="ko-KR" altLang="en-US" sz="2400" b="1" dirty="0">
                <a:solidFill>
                  <a:srgbClr val="002060"/>
                </a:solidFill>
                <a:latin typeface="Times New Roman" panose="02020603050405020304" pitchFamily="18" charset="0"/>
                <a:cs typeface="Times New Roman" panose="02020603050405020304" pitchFamily="18" charset="0"/>
              </a:rPr>
              <a:t>충북대학교</a:t>
            </a:r>
            <a:endParaRPr lang="ko-KR" altLang="en-US" sz="2400" b="1" dirty="0">
              <a:solidFill>
                <a:srgbClr val="002060"/>
              </a:solidFill>
              <a:latin typeface="Times New Roman" panose="02020603050405020304" pitchFamily="18" charset="0"/>
              <a:cs typeface="Times New Roman" panose="02020603050405020304" pitchFamily="18" charset="0"/>
              <a:hlinkClick r:id="rId3"/>
            </a:endParaRPr>
          </a:p>
        </p:txBody>
      </p:sp>
      <p:pic>
        <p:nvPicPr>
          <p:cNvPr id="14" name="Picture 8" descr="Chungbuk National University - ì¶©ë¶ëíêµ Ð·ÑÑÐ³Ð°Ð½ Ð¸Ð»ÑÑÑÒ¯Ò¯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24777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4"/>
          <p:cNvSpPr txBox="1">
            <a:spLocks noChangeArrowheads="1"/>
          </p:cNvSpPr>
          <p:nvPr/>
        </p:nvSpPr>
        <p:spPr bwMode="auto">
          <a:xfrm>
            <a:off x="3900014" y="5687576"/>
            <a:ext cx="1272529" cy="45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pPr algn="ctr" eaLnBrk="1" latinLnBrk="1" hangingPunct="1">
              <a:lnSpc>
                <a:spcPct val="150000"/>
              </a:lnSpc>
            </a:pPr>
            <a:r>
              <a:rPr kumimoji="0" lang="en-US" altLang="ko-KR" dirty="0" smtClean="0">
                <a:solidFill>
                  <a:srgbClr val="262673"/>
                </a:solidFill>
                <a:latin typeface="Times New Roman" panose="02020603050405020304" pitchFamily="18" charset="0"/>
                <a:ea typeface="HYHeadLine-Medium" panose="02030600000101010101" pitchFamily="18" charset="-127"/>
                <a:cs typeface="Times New Roman" panose="02020603050405020304" pitchFamily="18" charset="0"/>
              </a:rPr>
              <a:t>2023.03.11 </a:t>
            </a:r>
            <a:endParaRPr kumimoji="0" lang="ko-KR" altLang="en-US" dirty="0">
              <a:solidFill>
                <a:srgbClr val="262673"/>
              </a:solidFill>
              <a:latin typeface="Times New Roman" panose="02020603050405020304" pitchFamily="18" charset="0"/>
              <a:ea typeface="HYHeadLine-Medium" panose="02030600000101010101" pitchFamily="18" charset="-127"/>
              <a:cs typeface="Times New Roman" panose="02020603050405020304" pitchFamily="18" charset="0"/>
            </a:endParaRPr>
          </a:p>
        </p:txBody>
      </p:sp>
      <p:sp>
        <p:nvSpPr>
          <p:cNvPr id="21" name="TextBox 4"/>
          <p:cNvSpPr txBox="1">
            <a:spLocks noChangeArrowheads="1"/>
          </p:cNvSpPr>
          <p:nvPr/>
        </p:nvSpPr>
        <p:spPr bwMode="auto">
          <a:xfrm>
            <a:off x="2101053" y="4702367"/>
            <a:ext cx="487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pPr algn="ctr" eaLnBrk="1" latinLnBrk="1" hangingPunct="1"/>
            <a:r>
              <a:rPr kumimoji="0" lang="en-US" altLang="ko-KR" dirty="0" smtClean="0">
                <a:solidFill>
                  <a:srgbClr val="262673"/>
                </a:solidFill>
                <a:latin typeface="Times New Roman" panose="02020603050405020304" pitchFamily="18" charset="0"/>
                <a:ea typeface="HYHeadLine-Medium" panose="02030600000101010101" pitchFamily="18" charset="-127"/>
                <a:cs typeface="Times New Roman" panose="02020603050405020304" pitchFamily="18" charset="0"/>
              </a:rPr>
              <a:t>AEL Laboratory</a:t>
            </a:r>
            <a:endParaRPr kumimoji="0" lang="en-US" altLang="ko-KR" dirty="0">
              <a:solidFill>
                <a:srgbClr val="262673"/>
              </a:solidFill>
              <a:latin typeface="Times New Roman" panose="02020603050405020304" pitchFamily="18" charset="0"/>
              <a:ea typeface="HYHeadLine-Medium" panose="02030600000101010101" pitchFamily="18" charset="-127"/>
              <a:cs typeface="Times New Roman" panose="02020603050405020304" pitchFamily="18" charset="0"/>
            </a:endParaRPr>
          </a:p>
        </p:txBody>
      </p:sp>
      <p:sp>
        <p:nvSpPr>
          <p:cNvPr id="22" name="Rectangle 4"/>
          <p:cNvSpPr>
            <a:spLocks noChangeArrowheads="1"/>
          </p:cNvSpPr>
          <p:nvPr/>
        </p:nvSpPr>
        <p:spPr bwMode="auto">
          <a:xfrm>
            <a:off x="1281109" y="3370294"/>
            <a:ext cx="6510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pPr algn="ctr"/>
            <a:r>
              <a:rPr lang="en-US" altLang="ko-KR" sz="3200" dirty="0" smtClean="0">
                <a:latin typeface="Times New Roman" panose="02020603050405020304" pitchFamily="18" charset="0"/>
                <a:cs typeface="Times New Roman" panose="02020603050405020304" pitchFamily="18" charset="0"/>
              </a:rPr>
              <a:t>UHF RFID</a:t>
            </a:r>
            <a:endParaRPr lang="ko-KR" altLang="ko-KR"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itchFamily="18" charset="0"/>
                <a:cs typeface="Times New Roman" pitchFamily="18" charset="0"/>
              </a:rPr>
              <a:pPr>
                <a:defRPr/>
              </a:pPr>
              <a:t>10</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9" name="Text Box 3"/>
          <p:cNvSpPr txBox="1">
            <a:spLocks noChangeArrowheads="1"/>
          </p:cNvSpPr>
          <p:nvPr/>
        </p:nvSpPr>
        <p:spPr bwMode="auto">
          <a:xfrm>
            <a:off x="398271" y="139700"/>
            <a:ext cx="7696200" cy="1015663"/>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4</a:t>
            </a:r>
            <a:r>
              <a:rPr lang="en-US" altLang="ko-KR" sz="2000" b="1" dirty="0" smtClean="0">
                <a:latin typeface="Times New Roman" panose="02020603050405020304" pitchFamily="18" charset="0"/>
                <a:ea typeface="+mn-ea"/>
                <a:cs typeface="Times New Roman" panose="02020603050405020304" pitchFamily="18" charset="0"/>
              </a:rPr>
              <a:t>.</a:t>
            </a:r>
            <a:r>
              <a:rPr lang="en-US" altLang="ko-KR" sz="2000" b="1" dirty="0" smtClean="0">
                <a:latin typeface="Times New Roman" pitchFamily="18" charset="0"/>
                <a:ea typeface="바탕" pitchFamily="18" charset="-127"/>
                <a:cs typeface="Times New Roman" pitchFamily="18" charset="0"/>
              </a:rPr>
              <a:t>Principle </a:t>
            </a:r>
            <a:r>
              <a:rPr lang="en-US" altLang="ko-KR" sz="2000" b="1" dirty="0">
                <a:latin typeface="Times New Roman" pitchFamily="18" charset="0"/>
                <a:ea typeface="바탕" pitchFamily="18" charset="-127"/>
                <a:cs typeface="Times New Roman" pitchFamily="18" charset="0"/>
              </a:rPr>
              <a:t>of operation</a:t>
            </a:r>
          </a:p>
          <a:p>
            <a:pPr>
              <a:defRPr/>
            </a:pPr>
            <a:endParaRPr lang="en-US" altLang="ko-KR" sz="2000" b="1" dirty="0" smtClean="0">
              <a:latin typeface="Times New Roman" panose="02020603050405020304" pitchFamily="18" charset="0"/>
              <a:ea typeface="+mn-ea"/>
              <a:cs typeface="Times New Roman" panose="02020603050405020304" pitchFamily="18" charset="0"/>
            </a:endParaRPr>
          </a:p>
          <a:p>
            <a:pPr>
              <a:defRPr/>
            </a:pPr>
            <a:r>
              <a:rPr lang="en-US" altLang="ko-KR" sz="2000" b="1" dirty="0" smtClean="0">
                <a:latin typeface="Times New Roman" panose="02020603050405020304" pitchFamily="18" charset="0"/>
                <a:ea typeface="+mn-ea"/>
                <a:cs typeface="Times New Roman" panose="02020603050405020304" pitchFamily="18" charset="0"/>
              </a:rPr>
              <a:t>Relay control using by RFID </a:t>
            </a:r>
          </a:p>
        </p:txBody>
      </p:sp>
      <p:grpSp>
        <p:nvGrpSpPr>
          <p:cNvPr id="12" name="그룹 13"/>
          <p:cNvGrpSpPr>
            <a:grpSpLocks/>
          </p:cNvGrpSpPr>
          <p:nvPr/>
        </p:nvGrpSpPr>
        <p:grpSpPr bwMode="auto">
          <a:xfrm>
            <a:off x="-8965" y="260350"/>
            <a:ext cx="9064937" cy="4537075"/>
            <a:chOff x="107506" y="260865"/>
            <a:chExt cx="9065846" cy="4537303"/>
          </a:xfrm>
        </p:grpSpPr>
        <p:cxnSp>
          <p:nvCxnSpPr>
            <p:cNvPr id="13" name="직선 연결선 13"/>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4" name="직선 연결선 14"/>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직선 연결선 16"/>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직선 연결선 17"/>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pic>
        <p:nvPicPr>
          <p:cNvPr id="3074" name="Picture 2" descr="N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06" y="1556545"/>
            <a:ext cx="7726686" cy="39623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91056" y="2603303"/>
            <a:ext cx="1417376" cy="830997"/>
          </a:xfrm>
          <a:prstGeom prst="rect">
            <a:avLst/>
          </a:prstGeom>
          <a:noFill/>
        </p:spPr>
        <p:txBody>
          <a:bodyPr wrap="none" lIns="91440" tIns="45720" rIns="91440" bIns="45720">
            <a:spAutoFit/>
          </a:bodyPr>
          <a:lstStyle/>
          <a:p>
            <a:pPr algn="ctr"/>
            <a:r>
              <a:rPr lang="en-US" sz="4800" dirty="0" err="1" smtClean="0">
                <a:ln w="0"/>
                <a:solidFill>
                  <a:schemeClr val="tx2">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RFid</a:t>
            </a:r>
            <a:endParaRPr lang="en-US" sz="5400" dirty="0">
              <a:ln w="0"/>
              <a:solidFill>
                <a:schemeClr val="tx2">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8186651" y="3734286"/>
            <a:ext cx="365624" cy="3805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305" y="2951321"/>
            <a:ext cx="1300357" cy="923330"/>
          </a:xfrm>
          <a:prstGeom prst="rect">
            <a:avLst/>
          </a:prstGeom>
          <a:noFill/>
        </p:spPr>
        <p:txBody>
          <a:bodyPr wrap="none" lIns="91440" tIns="45720" rIns="91440" bIns="45720">
            <a:spAutoFit/>
          </a:bodyPr>
          <a:lstStyle/>
          <a:p>
            <a:pPr algn="ctr"/>
            <a:r>
              <a:rPr lang="en-US" sz="5400" dirty="0" smtClean="0">
                <a:ln w="0"/>
                <a:solidFill>
                  <a:schemeClr val="tx2">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tags</a:t>
            </a:r>
            <a:endParaRPr lang="en-US" sz="5400" dirty="0">
              <a:ln w="0"/>
              <a:solidFill>
                <a:schemeClr val="tx2">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H="1">
            <a:off x="6749911" y="3412986"/>
            <a:ext cx="365624" cy="3805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74310" y="3796293"/>
            <a:ext cx="1619354" cy="830997"/>
          </a:xfrm>
          <a:prstGeom prst="rect">
            <a:avLst/>
          </a:prstGeom>
          <a:noFill/>
        </p:spPr>
        <p:txBody>
          <a:bodyPr wrap="none" lIns="91440" tIns="45720" rIns="91440" bIns="45720">
            <a:spAutoFit/>
          </a:bodyPr>
          <a:lstStyle/>
          <a:p>
            <a:pPr algn="ctr"/>
            <a:r>
              <a:rPr lang="en-US" sz="4800" dirty="0" smtClean="0">
                <a:ln w="0"/>
                <a:solidFill>
                  <a:schemeClr val="tx2">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Relay</a:t>
            </a:r>
            <a:endParaRPr lang="en-US" sz="5400" dirty="0">
              <a:ln w="0"/>
              <a:solidFill>
                <a:schemeClr val="tx2">
                  <a:lumMod val="60000"/>
                  <a:lumOff val="4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V="1">
            <a:off x="2368441" y="4267200"/>
            <a:ext cx="762109" cy="165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07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그룹 13"/>
          <p:cNvGrpSpPr>
            <a:grpSpLocks/>
          </p:cNvGrpSpPr>
          <p:nvPr/>
        </p:nvGrpSpPr>
        <p:grpSpPr bwMode="auto">
          <a:xfrm>
            <a:off x="0" y="260350"/>
            <a:ext cx="9064937" cy="6264275"/>
            <a:chOff x="107506" y="260865"/>
            <a:chExt cx="9065846" cy="6264590"/>
          </a:xfrm>
        </p:grpSpPr>
        <p:cxnSp>
          <p:nvCxnSpPr>
            <p:cNvPr id="15" name="직선 연결선 14"/>
            <p:cNvCxnSpPr/>
            <p:nvPr/>
          </p:nvCxnSpPr>
          <p:spPr>
            <a:xfrm>
              <a:off x="1115669" y="6525455"/>
              <a:ext cx="70571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직선 연결선 15"/>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8BB916B2-89EA-496D-8231-E5C4523A5560}" type="slidenum">
              <a:rPr lang="ko-KR" altLang="en-US" sz="1400">
                <a:solidFill>
                  <a:srgbClr val="002060"/>
                </a:solidFill>
                <a:latin typeface="Times New Roman" pitchFamily="18" charset="0"/>
                <a:cs typeface="Times New Roman" pitchFamily="18" charset="0"/>
              </a:rPr>
              <a:pPr>
                <a:defRPr/>
              </a:pPr>
              <a:t>2</a:t>
            </a:fld>
            <a:endParaRPr lang="ko-KR" altLang="en-US" sz="1400" dirty="0">
              <a:solidFill>
                <a:srgbClr val="002060"/>
              </a:solidFill>
              <a:latin typeface="Times New Roman" pitchFamily="18" charset="0"/>
              <a:cs typeface="Times New Roman" pitchFamily="18" charset="0"/>
            </a:endParaRPr>
          </a:p>
        </p:txBody>
      </p:sp>
      <p:sp>
        <p:nvSpPr>
          <p:cNvPr id="3" name="TextBox 2"/>
          <p:cNvSpPr txBox="1"/>
          <p:nvPr/>
        </p:nvSpPr>
        <p:spPr>
          <a:xfrm>
            <a:off x="367656" y="148126"/>
            <a:ext cx="1167307" cy="400110"/>
          </a:xfrm>
          <a:prstGeom prst="rect">
            <a:avLst/>
          </a:prstGeom>
          <a:noFill/>
        </p:spPr>
        <p:txBody>
          <a:bodyPr wrap="none" rtlCol="0">
            <a:spAutoFit/>
          </a:bodyPr>
          <a:lstStyle/>
          <a:p>
            <a:r>
              <a:rPr lang="en-US" altLang="ko-KR" sz="2000" b="1" dirty="0" smtClean="0">
                <a:latin typeface="Times New Roman" panose="02020603050405020304" pitchFamily="18" charset="0"/>
                <a:ea typeface="바탕" panose="02030600000101010101" pitchFamily="18" charset="-127"/>
                <a:cs typeface="Times New Roman" panose="02020603050405020304" pitchFamily="18" charset="0"/>
              </a:rPr>
              <a:t>Contents</a:t>
            </a:r>
            <a:endParaRPr lang="ko-KR" altLang="en-US" sz="2000" b="1" dirty="0">
              <a:latin typeface="Times New Roman" panose="02020603050405020304" pitchFamily="18" charset="0"/>
              <a:ea typeface="바탕" panose="02030600000101010101" pitchFamily="18" charset="-127"/>
              <a:cs typeface="Times New Roman" panose="02020603050405020304" pitchFamily="18" charset="0"/>
            </a:endParaRPr>
          </a:p>
        </p:txBody>
      </p:sp>
      <p:sp>
        <p:nvSpPr>
          <p:cNvPr id="4" name="TextBox 3"/>
          <p:cNvSpPr txBox="1"/>
          <p:nvPr/>
        </p:nvSpPr>
        <p:spPr>
          <a:xfrm>
            <a:off x="510977" y="718220"/>
            <a:ext cx="6984776" cy="1938992"/>
          </a:xfrm>
          <a:prstGeom prst="rect">
            <a:avLst/>
          </a:prstGeom>
          <a:noFill/>
        </p:spPr>
        <p:txBody>
          <a:bodyPr wrap="square" rtlCol="0">
            <a:spAutoFit/>
          </a:bodyPr>
          <a:lstStyle/>
          <a:p>
            <a:pPr>
              <a:lnSpc>
                <a:spcPct val="150000"/>
              </a:lnSpc>
            </a:pPr>
            <a:r>
              <a:rPr lang="en-US" altLang="ko-KR" sz="2000" dirty="0" smtClean="0">
                <a:latin typeface="Times New Roman" pitchFamily="18" charset="0"/>
                <a:ea typeface="바탕" pitchFamily="18" charset="-127"/>
                <a:cs typeface="Times New Roman" pitchFamily="18" charset="0"/>
              </a:rPr>
              <a:t>1. The basics of UHF </a:t>
            </a:r>
            <a:r>
              <a:rPr lang="en-US" altLang="ko-KR" sz="2000" dirty="0">
                <a:latin typeface="Times New Roman" pitchFamily="18" charset="0"/>
                <a:ea typeface="바탕" pitchFamily="18" charset="-127"/>
                <a:cs typeface="Times New Roman" pitchFamily="18" charset="0"/>
              </a:rPr>
              <a:t>RFID</a:t>
            </a:r>
            <a:endParaRPr lang="en-US" altLang="ko-KR" sz="2000" dirty="0" smtClean="0">
              <a:latin typeface="Times New Roman" pitchFamily="18" charset="0"/>
              <a:ea typeface="바탕" pitchFamily="18" charset="-127"/>
              <a:cs typeface="Times New Roman" pitchFamily="18" charset="0"/>
            </a:endParaRPr>
          </a:p>
          <a:p>
            <a:pPr>
              <a:lnSpc>
                <a:spcPct val="150000"/>
              </a:lnSpc>
            </a:pPr>
            <a:r>
              <a:rPr lang="en-US" altLang="ko-KR" sz="2000" dirty="0" smtClean="0">
                <a:latin typeface="Times New Roman" pitchFamily="18" charset="0"/>
                <a:ea typeface="바탕" pitchFamily="18" charset="-127"/>
                <a:cs typeface="Times New Roman" pitchFamily="18" charset="0"/>
              </a:rPr>
              <a:t>2. Block diagram</a:t>
            </a:r>
          </a:p>
          <a:p>
            <a:pPr>
              <a:lnSpc>
                <a:spcPct val="150000"/>
              </a:lnSpc>
            </a:pPr>
            <a:r>
              <a:rPr lang="en-US" altLang="ko-KR" sz="2000" dirty="0" smtClean="0">
                <a:latin typeface="Times New Roman" pitchFamily="18" charset="0"/>
                <a:ea typeface="바탕" pitchFamily="18" charset="-127"/>
                <a:cs typeface="Times New Roman" pitchFamily="18" charset="0"/>
              </a:rPr>
              <a:t>3. Specifications</a:t>
            </a:r>
          </a:p>
          <a:p>
            <a:pPr>
              <a:lnSpc>
                <a:spcPct val="150000"/>
              </a:lnSpc>
            </a:pPr>
            <a:r>
              <a:rPr lang="en-US" altLang="ko-KR" sz="2000" dirty="0" smtClean="0">
                <a:latin typeface="Times New Roman" pitchFamily="18" charset="0"/>
                <a:ea typeface="바탕" pitchFamily="18" charset="-127"/>
                <a:cs typeface="Times New Roman" pitchFamily="18" charset="0"/>
              </a:rPr>
              <a:t>4. Principle of operation</a:t>
            </a:r>
            <a:endParaRPr lang="en-US" altLang="ko-KR" sz="2000" dirty="0">
              <a:latin typeface="Times New Roman" pitchFamily="18" charset="0"/>
              <a:ea typeface="바탕" pitchFamily="18" charset="-127"/>
              <a:cs typeface="Times New Roman" pitchFamily="18" charset="0"/>
            </a:endParaRPr>
          </a:p>
        </p:txBody>
      </p:sp>
    </p:spTree>
    <p:extLst>
      <p:ext uri="{BB962C8B-B14F-4D97-AF65-F5344CB8AC3E}">
        <p14:creationId xmlns:p14="http://schemas.microsoft.com/office/powerpoint/2010/main" val="1816044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24CBCD8-9B8E-4042-BEE6-A2EC148CB12B}" type="slidenum">
              <a:rPr lang="ko-KR" altLang="en-US" smtClean="0"/>
              <a:pPr>
                <a:defRPr/>
              </a:pPr>
              <a:t>3</a:t>
            </a:fld>
            <a:endParaRPr lang="ko-KR" altLang="en-US"/>
          </a:p>
        </p:txBody>
      </p:sp>
      <p:grpSp>
        <p:nvGrpSpPr>
          <p:cNvPr id="5" name="그룹 13"/>
          <p:cNvGrpSpPr>
            <a:grpSpLocks/>
          </p:cNvGrpSpPr>
          <p:nvPr/>
        </p:nvGrpSpPr>
        <p:grpSpPr bwMode="auto">
          <a:xfrm>
            <a:off x="0" y="260350"/>
            <a:ext cx="9064937" cy="6264275"/>
            <a:chOff x="107506" y="260865"/>
            <a:chExt cx="9065846" cy="6264590"/>
          </a:xfrm>
        </p:grpSpPr>
        <p:cxnSp>
          <p:nvCxnSpPr>
            <p:cNvPr id="6" name="직선 연결선 14"/>
            <p:cNvCxnSpPr/>
            <p:nvPr/>
          </p:nvCxnSpPr>
          <p:spPr>
            <a:xfrm>
              <a:off x="1115669" y="6525455"/>
              <a:ext cx="70571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직선 연결선 15"/>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8" name="직선 연결선 16"/>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17"/>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19"/>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67656" y="148126"/>
            <a:ext cx="3148939" cy="498663"/>
          </a:xfrm>
          <a:prstGeom prst="rect">
            <a:avLst/>
          </a:prstGeom>
          <a:noFill/>
        </p:spPr>
        <p:txBody>
          <a:bodyPr wrap="none" rtlCol="0">
            <a:spAutoFit/>
          </a:bodyPr>
          <a:lstStyle/>
          <a:p>
            <a:pPr>
              <a:lnSpc>
                <a:spcPct val="150000"/>
              </a:lnSpc>
            </a:pPr>
            <a:r>
              <a:rPr lang="en-US" altLang="ko-KR" sz="2000" b="1" dirty="0" smtClean="0">
                <a:latin typeface="Times New Roman" pitchFamily="18" charset="0"/>
                <a:ea typeface="바탕" pitchFamily="18" charset="-127"/>
                <a:cs typeface="Times New Roman" pitchFamily="18" charset="0"/>
              </a:rPr>
              <a:t>1. The </a:t>
            </a:r>
            <a:r>
              <a:rPr lang="en-US" altLang="ko-KR" sz="2000" b="1" dirty="0">
                <a:latin typeface="Times New Roman" pitchFamily="18" charset="0"/>
                <a:ea typeface="바탕" pitchFamily="18" charset="-127"/>
                <a:cs typeface="Times New Roman" pitchFamily="18" charset="0"/>
              </a:rPr>
              <a:t>basics of UHF RFID</a:t>
            </a:r>
          </a:p>
        </p:txBody>
      </p:sp>
      <p:graphicFrame>
        <p:nvGraphicFramePr>
          <p:cNvPr id="12" name="Table 11"/>
          <p:cNvGraphicFramePr>
            <a:graphicFrameLocks noGrp="1"/>
          </p:cNvGraphicFramePr>
          <p:nvPr>
            <p:extLst>
              <p:ext uri="{D42A27DB-BD31-4B8C-83A1-F6EECF244321}">
                <p14:modId xmlns:p14="http://schemas.microsoft.com/office/powerpoint/2010/main" val="2469362319"/>
              </p:ext>
            </p:extLst>
          </p:nvPr>
        </p:nvGraphicFramePr>
        <p:xfrm>
          <a:off x="790058" y="2528887"/>
          <a:ext cx="7070223" cy="1565532"/>
        </p:xfrm>
        <a:graphic>
          <a:graphicData uri="http://schemas.openxmlformats.org/drawingml/2006/table">
            <a:tbl>
              <a:tblPr firstRow="1" firstCol="1" bandRow="1">
                <a:tableStyleId>{BC89EF96-8CEA-46FF-86C4-4CE0E7609802}</a:tableStyleId>
              </a:tblPr>
              <a:tblGrid>
                <a:gridCol w="1089753">
                  <a:extLst>
                    <a:ext uri="{9D8B030D-6E8A-4147-A177-3AD203B41FA5}">
                      <a16:colId xmlns:a16="http://schemas.microsoft.com/office/drawing/2014/main" val="96861601"/>
                    </a:ext>
                  </a:extLst>
                </a:gridCol>
                <a:gridCol w="5980470">
                  <a:extLst>
                    <a:ext uri="{9D8B030D-6E8A-4147-A177-3AD203B41FA5}">
                      <a16:colId xmlns:a16="http://schemas.microsoft.com/office/drawing/2014/main" val="4225044713"/>
                    </a:ext>
                  </a:extLst>
                </a:gridCol>
              </a:tblGrid>
              <a:tr h="230681">
                <a:tc>
                  <a:txBody>
                    <a:bodyPr/>
                    <a:lstStyle/>
                    <a:p>
                      <a:pPr algn="l" latinLnBrk="1">
                        <a:lnSpc>
                          <a:spcPct val="107000"/>
                        </a:lnSpc>
                        <a:spcAft>
                          <a:spcPts val="0"/>
                        </a:spcAft>
                      </a:pPr>
                      <a:r>
                        <a:rPr lang="en-US" sz="1600" b="1" kern="0" dirty="0">
                          <a:effectLst/>
                          <a:latin typeface="Times New Roman" panose="02020603050405020304" pitchFamily="18" charset="0"/>
                          <a:cs typeface="Times New Roman" panose="02020603050405020304" pitchFamily="18" charset="0"/>
                        </a:rPr>
                        <a:t>Name</a:t>
                      </a:r>
                      <a:endParaRPr lang="en-US" sz="1600" b="1"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algn="l" latinLnBrk="1">
                        <a:lnSpc>
                          <a:spcPct val="107000"/>
                        </a:lnSpc>
                        <a:spcAft>
                          <a:spcPts val="0"/>
                        </a:spcAft>
                      </a:pPr>
                      <a:r>
                        <a:rPr lang="en-US" sz="1600" b="1" kern="0" dirty="0">
                          <a:effectLst/>
                          <a:latin typeface="Times New Roman" panose="02020603050405020304" pitchFamily="18" charset="0"/>
                          <a:cs typeface="Times New Roman" panose="02020603050405020304" pitchFamily="18" charset="0"/>
                        </a:rPr>
                        <a:t>Description</a:t>
                      </a:r>
                      <a:endParaRPr lang="en-US" sz="1600" b="1"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2206458845"/>
                  </a:ext>
                </a:extLst>
              </a:tr>
              <a:tr h="230681">
                <a:tc rowSpan="5">
                  <a:txBody>
                    <a:bodyPr/>
                    <a:lstStyle/>
                    <a:p>
                      <a:pPr algn="l" latinLnBrk="1">
                        <a:lnSpc>
                          <a:spcPct val="107000"/>
                        </a:lnSpc>
                        <a:spcAft>
                          <a:spcPts val="0"/>
                        </a:spcAft>
                      </a:pPr>
                      <a:r>
                        <a:rPr lang="en-US" sz="1600" b="0" kern="100" dirty="0" smtClean="0">
                          <a:effectLst/>
                          <a:latin typeface="Times New Roman" panose="02020603050405020304" pitchFamily="18" charset="0"/>
                          <a:ea typeface="맑은 고딕" panose="020B0503020000020004" pitchFamily="50" charset="-127"/>
                          <a:cs typeface="Times New Roman" panose="02020603050405020304" pitchFamily="18" charset="0"/>
                        </a:rPr>
                        <a:t>UHF</a:t>
                      </a:r>
                    </a:p>
                    <a:p>
                      <a:pPr algn="l" latinLnBrk="1">
                        <a:lnSpc>
                          <a:spcPct val="107000"/>
                        </a:lnSpc>
                        <a:spcAft>
                          <a:spcPts val="0"/>
                        </a:spcAft>
                      </a:pPr>
                      <a:r>
                        <a:rPr lang="en-US" sz="1600" b="0" kern="100" baseline="0" dirty="0" smtClean="0">
                          <a:effectLst/>
                          <a:latin typeface="Times New Roman" panose="02020603050405020304" pitchFamily="18" charset="0"/>
                          <a:ea typeface="맑은 고딕" panose="020B0503020000020004" pitchFamily="50" charset="-127"/>
                          <a:cs typeface="Times New Roman" panose="02020603050405020304" pitchFamily="18" charset="0"/>
                        </a:rPr>
                        <a:t>(Ultra High </a:t>
                      </a:r>
                    </a:p>
                    <a:p>
                      <a:pPr algn="l" latinLnBrk="1">
                        <a:lnSpc>
                          <a:spcPct val="107000"/>
                        </a:lnSpc>
                        <a:spcAft>
                          <a:spcPts val="0"/>
                        </a:spcAft>
                      </a:pPr>
                      <a:r>
                        <a:rPr lang="en-US" sz="1600" b="0" kern="100" baseline="0" dirty="0" smtClean="0">
                          <a:effectLst/>
                          <a:latin typeface="Times New Roman" panose="02020603050405020304" pitchFamily="18" charset="0"/>
                          <a:ea typeface="맑은 고딕" panose="020B0503020000020004" pitchFamily="50" charset="-127"/>
                          <a:cs typeface="Times New Roman" panose="02020603050405020304" pitchFamily="18" charset="0"/>
                        </a:rPr>
                        <a:t>Frequency)</a:t>
                      </a: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600" b="0" kern="100" dirty="0" smtClean="0">
                          <a:effectLst/>
                          <a:latin typeface="Times New Roman" panose="02020603050405020304" pitchFamily="18" charset="0"/>
                          <a:ea typeface="맑은 고딕" panose="020B0503020000020004" pitchFamily="50" charset="-127"/>
                          <a:cs typeface="Times New Roman" panose="02020603050405020304" pitchFamily="18" charset="0"/>
                        </a:rPr>
                        <a:t>Frequencies:</a:t>
                      </a:r>
                      <a:r>
                        <a:rPr lang="en-US" sz="1600" b="0" kern="100" baseline="0" dirty="0" smtClean="0">
                          <a:effectLst/>
                          <a:latin typeface="Times New Roman" panose="02020603050405020304" pitchFamily="18" charset="0"/>
                          <a:ea typeface="맑은 고딕" panose="020B0503020000020004" pitchFamily="50" charset="-127"/>
                          <a:cs typeface="Times New Roman" panose="02020603050405020304" pitchFamily="18" charset="0"/>
                        </a:rPr>
                        <a:t> 0.3-3 GHz</a:t>
                      </a: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240444053"/>
                  </a:ext>
                </a:extLst>
              </a:tr>
              <a:tr h="230681">
                <a:tc vMerge="1">
                  <a:txBody>
                    <a:bodyPr/>
                    <a:lstStyle/>
                    <a:p>
                      <a:pPr algn="l" latinLnBrk="1">
                        <a:lnSpc>
                          <a:spcPct val="107000"/>
                        </a:lnSpc>
                        <a:spcAft>
                          <a:spcPts val="0"/>
                        </a:spcAft>
                      </a:pP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marL="0" marR="0" lvl="0" indent="0" algn="l" defTabSz="914400" rtl="0" eaLnBrk="1" fontAlgn="auto" latinLnBrk="1" hangingPunct="1">
                        <a:lnSpc>
                          <a:spcPct val="107000"/>
                        </a:lnSpc>
                        <a:spcBef>
                          <a:spcPts val="0"/>
                        </a:spcBef>
                        <a:spcAft>
                          <a:spcPts val="0"/>
                        </a:spcAft>
                        <a:buClrTx/>
                        <a:buSzTx/>
                        <a:buFontTx/>
                        <a:buNone/>
                        <a:tabLst/>
                        <a:defRPr/>
                      </a:pPr>
                      <a:r>
                        <a:rPr lang="en-US" sz="1600" b="0" dirty="0" smtClean="0">
                          <a:latin typeface="Times New Roman" panose="02020603050405020304" pitchFamily="18" charset="0"/>
                          <a:cs typeface="Times New Roman" panose="02020603050405020304" pitchFamily="18" charset="0"/>
                        </a:rPr>
                        <a:t>Read range: up to 12 m(40 feet)</a:t>
                      </a:r>
                      <a:endParaRPr lang="en-US" sz="1600" b="0" kern="100" dirty="0" smtClean="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623970581"/>
                  </a:ext>
                </a:extLst>
              </a:tr>
              <a:tr h="230681">
                <a:tc vMerge="1">
                  <a:txBody>
                    <a:bodyPr/>
                    <a:lstStyle/>
                    <a:p>
                      <a:pPr algn="l" latinLnBrk="1">
                        <a:lnSpc>
                          <a:spcPct val="107000"/>
                        </a:lnSpc>
                        <a:spcAft>
                          <a:spcPts val="0"/>
                        </a:spcAft>
                      </a:pP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600" b="0" kern="100" dirty="0" smtClean="0">
                          <a:effectLst/>
                          <a:latin typeface="Times New Roman" panose="02020603050405020304" pitchFamily="18" charset="0"/>
                          <a:ea typeface="맑은 고딕" panose="020B0503020000020004" pitchFamily="50" charset="-127"/>
                          <a:cs typeface="Times New Roman" panose="02020603050405020304" pitchFamily="18" charset="0"/>
                        </a:rPr>
                        <a:t>Comply</a:t>
                      </a:r>
                      <a:r>
                        <a:rPr lang="en-US" sz="1600" b="0" kern="100" baseline="0" dirty="0" smtClean="0">
                          <a:effectLst/>
                          <a:latin typeface="Times New Roman" panose="02020603050405020304" pitchFamily="18" charset="0"/>
                          <a:ea typeface="맑은 고딕" panose="020B0503020000020004" pitchFamily="50" charset="-127"/>
                          <a:cs typeface="Times New Roman" panose="02020603050405020304" pitchFamily="18" charset="0"/>
                        </a:rPr>
                        <a:t> with the global, universally adopted UHF Gen2 ISO 18000-63</a:t>
                      </a: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530235294"/>
                  </a:ext>
                </a:extLst>
              </a:tr>
              <a:tr h="230681">
                <a:tc vMerge="1">
                  <a:txBody>
                    <a:bodyPr/>
                    <a:lstStyle/>
                    <a:p>
                      <a:pPr algn="l" latinLnBrk="1">
                        <a:lnSpc>
                          <a:spcPct val="107000"/>
                        </a:lnSpc>
                        <a:spcAft>
                          <a:spcPts val="0"/>
                        </a:spcAft>
                      </a:pP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algn="l" latinLnBrk="1">
                        <a:lnSpc>
                          <a:spcPct val="107000"/>
                        </a:lnSpc>
                        <a:spcAft>
                          <a:spcPts val="0"/>
                        </a:spcAft>
                      </a:pPr>
                      <a:r>
                        <a:rPr lang="en-US" sz="1600" b="0" kern="100" dirty="0" smtClean="0">
                          <a:effectLst/>
                          <a:latin typeface="Times New Roman" panose="02020603050405020304" pitchFamily="18" charset="0"/>
                          <a:ea typeface="맑은 고딕" panose="020B0503020000020004" pitchFamily="50" charset="-127"/>
                          <a:cs typeface="Times New Roman" panose="02020603050405020304" pitchFamily="18" charset="0"/>
                        </a:rPr>
                        <a:t>Work frequencies</a:t>
                      </a:r>
                      <a:r>
                        <a:rPr lang="en-US" sz="1600" b="0" kern="100" baseline="0" dirty="0" smtClean="0">
                          <a:effectLst/>
                          <a:latin typeface="Times New Roman" panose="02020603050405020304" pitchFamily="18" charset="0"/>
                          <a:ea typeface="맑은 고딕" panose="020B0503020000020004" pitchFamily="50" charset="-127"/>
                          <a:cs typeface="Times New Roman" panose="02020603050405020304" pitchFamily="18" charset="0"/>
                        </a:rPr>
                        <a:t> range</a:t>
                      </a:r>
                      <a:r>
                        <a:rPr lang="en-US" sz="1600" b="0" kern="100" dirty="0" smtClean="0">
                          <a:effectLst/>
                          <a:latin typeface="Times New Roman" panose="02020603050405020304" pitchFamily="18" charset="0"/>
                          <a:ea typeface="맑은 고딕" panose="020B0503020000020004" pitchFamily="50" charset="-127"/>
                          <a:cs typeface="Times New Roman" panose="02020603050405020304" pitchFamily="18" charset="0"/>
                        </a:rPr>
                        <a:t>: 860-960 MHz</a:t>
                      </a:r>
                      <a:r>
                        <a:rPr lang="en-US" sz="1600" b="0" kern="100" baseline="0" dirty="0" smtClean="0">
                          <a:effectLst/>
                          <a:latin typeface="Times New Roman" panose="02020603050405020304" pitchFamily="18" charset="0"/>
                          <a:ea typeface="맑은 고딕" panose="020B0503020000020004" pitchFamily="50" charset="-127"/>
                          <a:cs typeface="Times New Roman" panose="02020603050405020304" pitchFamily="18" charset="0"/>
                        </a:rPr>
                        <a:t> </a:t>
                      </a: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3200019156"/>
                  </a:ext>
                </a:extLst>
              </a:tr>
              <a:tr h="230681">
                <a:tc vMerge="1">
                  <a:txBody>
                    <a:bodyPr/>
                    <a:lstStyle/>
                    <a:p>
                      <a:pPr algn="l" latinLnBrk="1">
                        <a:lnSpc>
                          <a:spcPct val="107000"/>
                        </a:lnSpc>
                        <a:spcAft>
                          <a:spcPts val="0"/>
                        </a:spcAft>
                      </a:pP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tc>
                  <a:txBody>
                    <a:bodyPr/>
                    <a:lstStyle/>
                    <a:p>
                      <a:pPr algn="l" latinLnBrk="1">
                        <a:lnSpc>
                          <a:spcPct val="107000"/>
                        </a:lnSpc>
                        <a:spcAft>
                          <a:spcPts val="0"/>
                        </a:spcAft>
                      </a:pPr>
                      <a:r>
                        <a:rPr lang="en-US" sz="1600" b="0" kern="1200" dirty="0" smtClean="0">
                          <a:effectLst/>
                          <a:latin typeface="Times New Roman" panose="02020603050405020304" pitchFamily="18" charset="0"/>
                          <a:ea typeface="+mn-ea"/>
                          <a:cs typeface="Times New Roman" panose="02020603050405020304" pitchFamily="18" charset="0"/>
                        </a:rPr>
                        <a:t>Cheapest</a:t>
                      </a:r>
                      <a:r>
                        <a:rPr lang="en-US" sz="1600" b="0" kern="1200" baseline="0" dirty="0" smtClean="0">
                          <a:effectLst/>
                          <a:latin typeface="Times New Roman" panose="02020603050405020304" pitchFamily="18" charset="0"/>
                          <a:ea typeface="+mn-ea"/>
                          <a:cs typeface="Times New Roman" panose="02020603050405020304" pitchFamily="18" charset="0"/>
                        </a:rPr>
                        <a:t> tag to manufacture</a:t>
                      </a:r>
                      <a:endParaRPr lang="en-US" sz="1600" b="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tc>
                <a:extLst>
                  <a:ext uri="{0D108BD9-81ED-4DB2-BD59-A6C34878D82A}">
                    <a16:rowId xmlns:a16="http://schemas.microsoft.com/office/drawing/2014/main" val="946215289"/>
                  </a:ext>
                </a:extLst>
              </a:tr>
            </a:tbl>
          </a:graphicData>
        </a:graphic>
      </p:graphicFrame>
      <p:sp>
        <p:nvSpPr>
          <p:cNvPr id="13" name="Rectangle 12"/>
          <p:cNvSpPr/>
          <p:nvPr/>
        </p:nvSpPr>
        <p:spPr>
          <a:xfrm>
            <a:off x="668622" y="1547294"/>
            <a:ext cx="8018178"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Writers write to change using the data that old stored on the tags, often, simply an identifier such as the Electronic Product Code (EPC) but possibly historical or other cached information. </a:t>
            </a:r>
          </a:p>
        </p:txBody>
      </p:sp>
      <p:sp>
        <p:nvSpPr>
          <p:cNvPr id="14" name="Rectangle 13"/>
          <p:cNvSpPr/>
          <p:nvPr/>
        </p:nvSpPr>
        <p:spPr>
          <a:xfrm>
            <a:off x="668622" y="1136442"/>
            <a:ext cx="8018178" cy="369332"/>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RFID writer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70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lock diagram of UHF RFID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748823"/>
            <a:ext cx="8096250" cy="3333750"/>
          </a:xfrm>
          <a:prstGeom prst="rect">
            <a:avLst/>
          </a:prstGeom>
          <a:noFill/>
          <a:extLst>
            <a:ext uri="{909E8E84-426E-40DD-AFC4-6F175D3DCCD1}">
              <a14:hiddenFill xmlns:a14="http://schemas.microsoft.com/office/drawing/2010/main">
                <a:solidFill>
                  <a:srgbClr val="FFFFFF"/>
                </a:solidFill>
              </a14:hiddenFill>
            </a:ext>
          </a:extLst>
        </p:spPr>
      </p:pic>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itchFamily="18" charset="0"/>
                <a:cs typeface="Times New Roman" pitchFamily="18" charset="0"/>
              </a:rPr>
              <a:pPr>
                <a:defRPr/>
              </a:pPr>
              <a:t>4</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2" name="그룹 13"/>
          <p:cNvGrpSpPr>
            <a:grpSpLocks/>
          </p:cNvGrpSpPr>
          <p:nvPr/>
        </p:nvGrpSpPr>
        <p:grpSpPr bwMode="auto">
          <a:xfrm>
            <a:off x="-8965" y="260350"/>
            <a:ext cx="9064937" cy="4537075"/>
            <a:chOff x="107506" y="260865"/>
            <a:chExt cx="9065846" cy="4537303"/>
          </a:xfrm>
        </p:grpSpPr>
        <p:cxnSp>
          <p:nvCxnSpPr>
            <p:cNvPr id="14" name="직선 연결선 13"/>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19" name="Text Box 3"/>
          <p:cNvSpPr txBox="1">
            <a:spLocks noChangeArrowheads="1"/>
          </p:cNvSpPr>
          <p:nvPr/>
        </p:nvSpPr>
        <p:spPr bwMode="auto">
          <a:xfrm>
            <a:off x="398271" y="139700"/>
            <a:ext cx="7696200" cy="400110"/>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2</a:t>
            </a:r>
            <a:r>
              <a:rPr lang="en-US" altLang="ko-KR" sz="2000" b="1" dirty="0" smtClean="0">
                <a:latin typeface="Times New Roman" panose="02020603050405020304" pitchFamily="18" charset="0"/>
                <a:ea typeface="+mn-ea"/>
                <a:cs typeface="Times New Roman" panose="02020603050405020304" pitchFamily="18" charset="0"/>
              </a:rPr>
              <a:t>. Block diagram</a:t>
            </a:r>
            <a:endParaRPr lang="en-US" altLang="ko-KR" sz="2000" b="1" dirty="0">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2835652" y="3819592"/>
            <a:ext cx="44486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Fig 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Block diagram </a:t>
            </a:r>
            <a:r>
              <a:rPr lang="en-US" dirty="0" smtClean="0">
                <a:latin typeface="Times New Roman" panose="02020603050405020304" pitchFamily="18" charset="0"/>
                <a:cs typeface="Times New Roman" panose="02020603050405020304" pitchFamily="18" charset="0"/>
              </a:rPr>
              <a:t>of RFID work principle.</a:t>
            </a:r>
            <a:endParaRPr lang="en-US" dirty="0">
              <a:latin typeface="Times New Roman" panose="02020603050405020304" pitchFamily="18" charset="0"/>
              <a:cs typeface="Times New Roman" panose="02020603050405020304" pitchFamily="18" charset="0"/>
            </a:endParaRPr>
          </a:p>
        </p:txBody>
      </p:sp>
      <p:pic>
        <p:nvPicPr>
          <p:cNvPr id="24" name="Picture 23"/>
          <p:cNvPicPr/>
          <p:nvPr/>
        </p:nvPicPr>
        <p:blipFill>
          <a:blip r:embed="rId3"/>
          <a:stretch>
            <a:fillRect/>
          </a:stretch>
        </p:blipFill>
        <p:spPr>
          <a:xfrm>
            <a:off x="2179469" y="4283704"/>
            <a:ext cx="4824615" cy="2514547"/>
          </a:xfrm>
          <a:prstGeom prst="rect">
            <a:avLst/>
          </a:prstGeom>
        </p:spPr>
      </p:pic>
    </p:spTree>
    <p:extLst>
      <p:ext uri="{BB962C8B-B14F-4D97-AF65-F5344CB8AC3E}">
        <p14:creationId xmlns:p14="http://schemas.microsoft.com/office/powerpoint/2010/main" val="580793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itchFamily="18" charset="0"/>
                <a:cs typeface="Times New Roman" pitchFamily="18" charset="0"/>
              </a:rPr>
              <a:pPr>
                <a:defRPr/>
              </a:pPr>
              <a:t>5</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2" name="그룹 13"/>
          <p:cNvGrpSpPr>
            <a:grpSpLocks/>
          </p:cNvGrpSpPr>
          <p:nvPr/>
        </p:nvGrpSpPr>
        <p:grpSpPr bwMode="auto">
          <a:xfrm>
            <a:off x="-8965" y="260350"/>
            <a:ext cx="9064937" cy="4537075"/>
            <a:chOff x="107506" y="260865"/>
            <a:chExt cx="9065846" cy="4537303"/>
          </a:xfrm>
        </p:grpSpPr>
        <p:cxnSp>
          <p:nvCxnSpPr>
            <p:cNvPr id="14" name="직선 연결선 13"/>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19" name="Text Box 3"/>
          <p:cNvSpPr txBox="1">
            <a:spLocks noChangeArrowheads="1"/>
          </p:cNvSpPr>
          <p:nvPr/>
        </p:nvSpPr>
        <p:spPr bwMode="auto">
          <a:xfrm>
            <a:off x="398271" y="139700"/>
            <a:ext cx="7696200" cy="707886"/>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3</a:t>
            </a:r>
            <a:r>
              <a:rPr lang="en-US" altLang="ko-KR" sz="2000" b="1" dirty="0" smtClean="0">
                <a:latin typeface="Times New Roman" panose="02020603050405020304" pitchFamily="18" charset="0"/>
                <a:ea typeface="+mn-ea"/>
                <a:cs typeface="Times New Roman" panose="02020603050405020304" pitchFamily="18" charset="0"/>
              </a:rPr>
              <a:t>. </a:t>
            </a:r>
            <a:r>
              <a:rPr lang="en-US" altLang="ko-KR" sz="2000" b="1" dirty="0" smtClean="0">
                <a:latin typeface="Times New Roman" pitchFamily="18" charset="0"/>
                <a:ea typeface="바탕" pitchFamily="18" charset="-127"/>
                <a:cs typeface="Times New Roman" pitchFamily="18" charset="0"/>
              </a:rPr>
              <a:t>Specifications</a:t>
            </a:r>
            <a:endParaRPr lang="en-US" altLang="ko-KR" sz="2000" b="1" dirty="0">
              <a:latin typeface="Times New Roman" pitchFamily="18" charset="0"/>
              <a:ea typeface="바탕" pitchFamily="18" charset="-127"/>
              <a:cs typeface="Times New Roman" pitchFamily="18" charset="0"/>
            </a:endParaRPr>
          </a:p>
          <a:p>
            <a:pPr>
              <a:defRPr/>
            </a:pPr>
            <a:endParaRPr lang="en-US" altLang="ko-KR" sz="2000" b="1" dirty="0">
              <a:latin typeface="Times New Roman" panose="02020603050405020304" pitchFamily="18" charset="0"/>
              <a:ea typeface="+mn-ea"/>
              <a:cs typeface="Times New Roman" panose="02020603050405020304" pitchFamily="18" charset="0"/>
            </a:endParaRPr>
          </a:p>
        </p:txBody>
      </p:sp>
      <p:sp>
        <p:nvSpPr>
          <p:cNvPr id="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4"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3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pic>
        <p:nvPicPr>
          <p:cNvPr id="32" name="Picture 31" descr="https://ae01.alicdn.com/kf/U71763f1c28464a3e9202e12399644a77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17" y="690564"/>
            <a:ext cx="4234382" cy="3013278"/>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3934401118"/>
              </p:ext>
            </p:extLst>
          </p:nvPr>
        </p:nvGraphicFramePr>
        <p:xfrm>
          <a:off x="5240843" y="1092364"/>
          <a:ext cx="2790746" cy="5122370"/>
        </p:xfrm>
        <a:graphic>
          <a:graphicData uri="http://schemas.openxmlformats.org/drawingml/2006/table">
            <a:tbl>
              <a:tblPr firstRow="1" firstCol="1" bandRow="1">
                <a:tableStyleId>{5C22544A-7EE6-4342-B048-85BDC9FD1C3A}</a:tableStyleId>
              </a:tblPr>
              <a:tblGrid>
                <a:gridCol w="1395373">
                  <a:extLst>
                    <a:ext uri="{9D8B030D-6E8A-4147-A177-3AD203B41FA5}">
                      <a16:colId xmlns:a16="http://schemas.microsoft.com/office/drawing/2014/main" val="2535735454"/>
                    </a:ext>
                  </a:extLst>
                </a:gridCol>
                <a:gridCol w="1395373">
                  <a:extLst>
                    <a:ext uri="{9D8B030D-6E8A-4147-A177-3AD203B41FA5}">
                      <a16:colId xmlns:a16="http://schemas.microsoft.com/office/drawing/2014/main" val="1960766597"/>
                    </a:ext>
                  </a:extLst>
                </a:gridCol>
              </a:tblGrid>
              <a:tr h="289806">
                <a:tc>
                  <a:txBody>
                    <a:bodyPr/>
                    <a:lstStyle/>
                    <a:p>
                      <a:pPr algn="ctr">
                        <a:lnSpc>
                          <a:spcPct val="107000"/>
                        </a:lnSpc>
                        <a:spcAft>
                          <a:spcPts val="0"/>
                        </a:spcAft>
                      </a:pPr>
                      <a:r>
                        <a:rPr lang="en-US" sz="800" dirty="0">
                          <a:effectLst/>
                        </a:rPr>
                        <a:t>	</a:t>
                      </a:r>
                      <a:r>
                        <a:rPr lang="ko-KR" sz="800" dirty="0">
                          <a:effectLst/>
                        </a:rPr>
                        <a:t>모델</a:t>
                      </a:r>
                      <a:endParaRPr lang="en-US" sz="7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FM-505</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1567913263"/>
                  </a:ext>
                </a:extLst>
              </a:tr>
              <a:tr h="289806">
                <a:tc>
                  <a:txBody>
                    <a:bodyPr/>
                    <a:lstStyle/>
                    <a:p>
                      <a:pPr algn="ctr">
                        <a:lnSpc>
                          <a:spcPct val="107000"/>
                        </a:lnSpc>
                        <a:spcAft>
                          <a:spcPts val="0"/>
                        </a:spcAft>
                      </a:pPr>
                      <a:r>
                        <a:rPr lang="ko-KR" sz="800">
                          <a:effectLst/>
                        </a:rPr>
                        <a:t>프로토콜</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ISO18000-6C / EPC C1 GEN2</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1734688881"/>
                  </a:ext>
                </a:extLst>
              </a:tr>
              <a:tr h="289806">
                <a:tc>
                  <a:txBody>
                    <a:bodyPr/>
                    <a:lstStyle/>
                    <a:p>
                      <a:pPr algn="ctr">
                        <a:lnSpc>
                          <a:spcPct val="107000"/>
                        </a:lnSpc>
                        <a:spcAft>
                          <a:spcPts val="0"/>
                        </a:spcAft>
                      </a:pPr>
                      <a:r>
                        <a:rPr lang="ko-KR" sz="800">
                          <a:effectLst/>
                        </a:rPr>
                        <a:t>주파수</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865-868MHZ(EU),902-928MHZ (</a:t>
                      </a:r>
                      <a:r>
                        <a:rPr lang="ko-KR" sz="800">
                          <a:effectLst/>
                        </a:rPr>
                        <a:t>미국</a:t>
                      </a:r>
                      <a:r>
                        <a:rPr lang="en-US" sz="800">
                          <a:effectLst/>
                        </a:rPr>
                        <a:t>)</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479401125"/>
                  </a:ext>
                </a:extLst>
              </a:tr>
              <a:tr h="289806">
                <a:tc>
                  <a:txBody>
                    <a:bodyPr/>
                    <a:lstStyle/>
                    <a:p>
                      <a:pPr algn="ctr">
                        <a:lnSpc>
                          <a:spcPct val="107000"/>
                        </a:lnSpc>
                        <a:spcAft>
                          <a:spcPts val="0"/>
                        </a:spcAft>
                      </a:pPr>
                      <a:r>
                        <a:rPr lang="en-US" sz="800">
                          <a:effectLst/>
                        </a:rPr>
                        <a:t>RF </a:t>
                      </a:r>
                      <a:r>
                        <a:rPr lang="ko-KR" sz="800">
                          <a:effectLst/>
                        </a:rPr>
                        <a:t>출력</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-2 ~ 25dBm</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3691657563"/>
                  </a:ext>
                </a:extLst>
              </a:tr>
              <a:tr h="289806">
                <a:tc>
                  <a:txBody>
                    <a:bodyPr/>
                    <a:lstStyle/>
                    <a:p>
                      <a:pPr algn="ctr">
                        <a:lnSpc>
                          <a:spcPct val="107000"/>
                        </a:lnSpc>
                        <a:spcAft>
                          <a:spcPts val="0"/>
                        </a:spcAft>
                      </a:pPr>
                      <a:r>
                        <a:rPr lang="ko-KR" sz="800">
                          <a:effectLst/>
                        </a:rPr>
                        <a:t>인터페이스</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TTL(UART)</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1491527888"/>
                  </a:ext>
                </a:extLst>
              </a:tr>
              <a:tr h="289806">
                <a:tc>
                  <a:txBody>
                    <a:bodyPr/>
                    <a:lstStyle/>
                    <a:p>
                      <a:pPr algn="ctr">
                        <a:lnSpc>
                          <a:spcPct val="107000"/>
                        </a:lnSpc>
                        <a:spcAft>
                          <a:spcPts val="0"/>
                        </a:spcAft>
                      </a:pPr>
                      <a:r>
                        <a:rPr lang="ko-KR" sz="800">
                          <a:effectLst/>
                        </a:rPr>
                        <a:t>이득 안테나</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3dbi </a:t>
                      </a:r>
                      <a:r>
                        <a:rPr lang="ko-KR" sz="800">
                          <a:effectLst/>
                        </a:rPr>
                        <a:t>안테나</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1867943875"/>
                  </a:ext>
                </a:extLst>
              </a:tr>
              <a:tr h="289806">
                <a:tc>
                  <a:txBody>
                    <a:bodyPr/>
                    <a:lstStyle/>
                    <a:p>
                      <a:pPr algn="ctr">
                        <a:lnSpc>
                          <a:spcPct val="107000"/>
                        </a:lnSpc>
                        <a:spcAft>
                          <a:spcPts val="0"/>
                        </a:spcAft>
                      </a:pPr>
                      <a:r>
                        <a:rPr lang="ko-KR" sz="800">
                          <a:effectLst/>
                        </a:rPr>
                        <a:t>모듈 크기</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50*50mm</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3176340350"/>
                  </a:ext>
                </a:extLst>
              </a:tr>
              <a:tr h="289806">
                <a:tc>
                  <a:txBody>
                    <a:bodyPr/>
                    <a:lstStyle/>
                    <a:p>
                      <a:pPr algn="ctr">
                        <a:lnSpc>
                          <a:spcPct val="107000"/>
                        </a:lnSpc>
                        <a:spcAft>
                          <a:spcPts val="0"/>
                        </a:spcAft>
                      </a:pPr>
                      <a:r>
                        <a:rPr lang="ko-KR" sz="800">
                          <a:effectLst/>
                        </a:rPr>
                        <a:t>거리</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2.5M (</a:t>
                      </a:r>
                      <a:r>
                        <a:rPr lang="ko-KR" sz="800">
                          <a:effectLst/>
                        </a:rPr>
                        <a:t>태그에 따라 다름</a:t>
                      </a:r>
                      <a:r>
                        <a:rPr lang="en-US" sz="800">
                          <a:effectLst/>
                        </a:rPr>
                        <a:t>)</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1926342945"/>
                  </a:ext>
                </a:extLst>
              </a:tr>
              <a:tr h="289806">
                <a:tc>
                  <a:txBody>
                    <a:bodyPr/>
                    <a:lstStyle/>
                    <a:p>
                      <a:pPr algn="ctr">
                        <a:lnSpc>
                          <a:spcPct val="107000"/>
                        </a:lnSpc>
                        <a:spcAft>
                          <a:spcPts val="0"/>
                        </a:spcAft>
                      </a:pPr>
                      <a:r>
                        <a:rPr lang="ko-KR" sz="800">
                          <a:effectLst/>
                        </a:rPr>
                        <a:t>읽기 속도</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&gt; 50pcs </a:t>
                      </a:r>
                      <a:r>
                        <a:rPr lang="ko-KR" sz="800">
                          <a:effectLst/>
                        </a:rPr>
                        <a:t>태그</a:t>
                      </a:r>
                      <a:r>
                        <a:rPr lang="en-US" sz="800">
                          <a:effectLst/>
                        </a:rPr>
                        <a:t>/sec</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237564799"/>
                  </a:ext>
                </a:extLst>
              </a:tr>
              <a:tr h="289806">
                <a:tc>
                  <a:txBody>
                    <a:bodyPr/>
                    <a:lstStyle/>
                    <a:p>
                      <a:pPr algn="ctr">
                        <a:lnSpc>
                          <a:spcPct val="107000"/>
                        </a:lnSpc>
                        <a:spcAft>
                          <a:spcPts val="0"/>
                        </a:spcAft>
                      </a:pPr>
                      <a:r>
                        <a:rPr lang="ko-KR" sz="800">
                          <a:effectLst/>
                        </a:rPr>
                        <a:t>태그 저장</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200pcs </a:t>
                      </a:r>
                      <a:r>
                        <a:rPr lang="ko-KR" sz="800">
                          <a:effectLst/>
                        </a:rPr>
                        <a:t>태그</a:t>
                      </a:r>
                      <a:r>
                        <a:rPr lang="en-US" sz="800">
                          <a:effectLst/>
                        </a:rPr>
                        <a:t> @ 96 </a:t>
                      </a:r>
                      <a:r>
                        <a:rPr lang="ko-KR" sz="800">
                          <a:effectLst/>
                        </a:rPr>
                        <a:t>비트</a:t>
                      </a:r>
                      <a:r>
                        <a:rPr lang="en-US" sz="800">
                          <a:effectLst/>
                        </a:rPr>
                        <a:t> EPC</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3755189211"/>
                  </a:ext>
                </a:extLst>
              </a:tr>
              <a:tr h="289806">
                <a:tc>
                  <a:txBody>
                    <a:bodyPr/>
                    <a:lstStyle/>
                    <a:p>
                      <a:pPr algn="ctr">
                        <a:lnSpc>
                          <a:spcPct val="107000"/>
                        </a:lnSpc>
                        <a:spcAft>
                          <a:spcPts val="0"/>
                        </a:spcAft>
                      </a:pPr>
                      <a:r>
                        <a:rPr lang="ko-KR" sz="800">
                          <a:effectLst/>
                        </a:rPr>
                        <a:t>전원</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3.3V-5V</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4218961645"/>
                  </a:ext>
                </a:extLst>
              </a:tr>
              <a:tr h="289806">
                <a:tc>
                  <a:txBody>
                    <a:bodyPr/>
                    <a:lstStyle/>
                    <a:p>
                      <a:pPr algn="ctr">
                        <a:lnSpc>
                          <a:spcPct val="107000"/>
                        </a:lnSpc>
                        <a:spcAft>
                          <a:spcPts val="0"/>
                        </a:spcAft>
                      </a:pPr>
                      <a:r>
                        <a:rPr lang="ko-KR" sz="800">
                          <a:effectLst/>
                        </a:rPr>
                        <a:t>대기 현재</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&lt;80mA(EN </a:t>
                      </a:r>
                      <a:r>
                        <a:rPr lang="ko-KR" sz="800">
                          <a:effectLst/>
                        </a:rPr>
                        <a:t>핀 고수준</a:t>
                      </a:r>
                      <a:r>
                        <a:rPr lang="en-US" sz="800">
                          <a:effectLst/>
                        </a:rPr>
                        <a:t>)</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614147492"/>
                  </a:ext>
                </a:extLst>
              </a:tr>
              <a:tr h="289806">
                <a:tc>
                  <a:txBody>
                    <a:bodyPr/>
                    <a:lstStyle/>
                    <a:p>
                      <a:pPr algn="ctr">
                        <a:lnSpc>
                          <a:spcPct val="107000"/>
                        </a:lnSpc>
                        <a:spcAft>
                          <a:spcPts val="0"/>
                        </a:spcAft>
                      </a:pPr>
                      <a:r>
                        <a:rPr lang="ko-KR" sz="800">
                          <a:effectLst/>
                        </a:rPr>
                        <a:t>잠자는 전류</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&lt;100uA(EN </a:t>
                      </a:r>
                      <a:r>
                        <a:rPr lang="ko-KR" sz="800">
                          <a:effectLst/>
                        </a:rPr>
                        <a:t>핀 저수준</a:t>
                      </a:r>
                      <a:r>
                        <a:rPr lang="en-US" sz="800">
                          <a:effectLst/>
                        </a:rPr>
                        <a:t>)</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895138335"/>
                  </a:ext>
                </a:extLst>
              </a:tr>
              <a:tr h="315047">
                <a:tc rowSpan="2">
                  <a:txBody>
                    <a:bodyPr/>
                    <a:lstStyle/>
                    <a:p>
                      <a:pPr algn="ctr">
                        <a:lnSpc>
                          <a:spcPct val="107000"/>
                        </a:lnSpc>
                        <a:spcAft>
                          <a:spcPts val="0"/>
                        </a:spcAft>
                      </a:pPr>
                      <a:r>
                        <a:rPr lang="ko-KR" sz="800">
                          <a:effectLst/>
                        </a:rPr>
                        <a:t>가동 현재</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180mA @ 3.5V(25dBm </a:t>
                      </a:r>
                      <a:r>
                        <a:rPr lang="ko-KR" sz="800">
                          <a:effectLst/>
                        </a:rPr>
                        <a:t>산출</a:t>
                      </a:r>
                      <a:r>
                        <a:rPr lang="en-US" sz="800">
                          <a:effectLst/>
                        </a:rPr>
                        <a:t>, 25 ℃)</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3270949534"/>
                  </a:ext>
                </a:extLst>
              </a:tr>
              <a:tr h="315047">
                <a:tc vMerge="1">
                  <a:txBody>
                    <a:bodyPr/>
                    <a:lstStyle/>
                    <a:p>
                      <a:endParaRPr lang="en-US"/>
                    </a:p>
                  </a:txBody>
                  <a:tcPr/>
                </a:tc>
                <a:tc>
                  <a:txBody>
                    <a:bodyPr/>
                    <a:lstStyle/>
                    <a:p>
                      <a:pPr>
                        <a:lnSpc>
                          <a:spcPct val="107000"/>
                        </a:lnSpc>
                        <a:spcAft>
                          <a:spcPts val="0"/>
                        </a:spcAft>
                      </a:pPr>
                      <a:r>
                        <a:rPr lang="en-US" sz="800">
                          <a:effectLst/>
                        </a:rPr>
                        <a:t>110mA @ 3.5V (-2 dBm </a:t>
                      </a:r>
                      <a:r>
                        <a:rPr lang="ko-KR" sz="800">
                          <a:effectLst/>
                        </a:rPr>
                        <a:t>출력</a:t>
                      </a:r>
                      <a:r>
                        <a:rPr lang="en-US" sz="800">
                          <a:effectLst/>
                        </a:rPr>
                        <a:t>, 25 °C)</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4101788897"/>
                  </a:ext>
                </a:extLst>
              </a:tr>
              <a:tr h="289806">
                <a:tc>
                  <a:txBody>
                    <a:bodyPr/>
                    <a:lstStyle/>
                    <a:p>
                      <a:pPr algn="ctr">
                        <a:lnSpc>
                          <a:spcPct val="107000"/>
                        </a:lnSpc>
                        <a:spcAft>
                          <a:spcPts val="0"/>
                        </a:spcAft>
                      </a:pPr>
                      <a:r>
                        <a:rPr lang="ko-KR" sz="800">
                          <a:effectLst/>
                        </a:rPr>
                        <a:t>수신 감도</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en-US" sz="800">
                          <a:effectLst/>
                        </a:rPr>
                        <a:t>&lt;70dbm</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3409653431"/>
                  </a:ext>
                </a:extLst>
              </a:tr>
              <a:tr h="434992">
                <a:tc>
                  <a:txBody>
                    <a:bodyPr/>
                    <a:lstStyle/>
                    <a:p>
                      <a:pPr algn="ctr">
                        <a:lnSpc>
                          <a:spcPct val="107000"/>
                        </a:lnSpc>
                        <a:spcAft>
                          <a:spcPts val="0"/>
                        </a:spcAft>
                      </a:pPr>
                      <a:r>
                        <a:rPr lang="ko-KR" sz="800">
                          <a:effectLst/>
                        </a:rPr>
                        <a:t>방열 방법</a:t>
                      </a:r>
                      <a:endParaRPr lang="en-US" sz="70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tc>
                  <a:txBody>
                    <a:bodyPr/>
                    <a:lstStyle/>
                    <a:p>
                      <a:pPr>
                        <a:lnSpc>
                          <a:spcPct val="107000"/>
                        </a:lnSpc>
                        <a:spcAft>
                          <a:spcPts val="0"/>
                        </a:spcAft>
                      </a:pPr>
                      <a:r>
                        <a:rPr lang="ko-KR" sz="800" dirty="0">
                          <a:effectLst/>
                        </a:rPr>
                        <a:t>공기 냉각</a:t>
                      </a:r>
                      <a:r>
                        <a:rPr lang="en-US" sz="800" dirty="0">
                          <a:effectLst/>
                        </a:rPr>
                        <a:t> (</a:t>
                      </a:r>
                      <a:r>
                        <a:rPr lang="ko-KR" sz="800" dirty="0">
                          <a:effectLst/>
                        </a:rPr>
                        <a:t>밖으로 설치를 위한 필요 없음 냉각 탄미익</a:t>
                      </a:r>
                      <a:r>
                        <a:rPr lang="en-US" sz="800" dirty="0">
                          <a:effectLst/>
                        </a:rPr>
                        <a:t>)</a:t>
                      </a:r>
                      <a:endParaRPr lang="en-US" sz="700" dirty="0">
                        <a:effectLst/>
                        <a:latin typeface="Calibri" panose="020F0502020204030204" pitchFamily="34" charset="0"/>
                        <a:ea typeface="맑은 고딕" panose="020B0503020000020004" pitchFamily="50" charset="-127"/>
                        <a:cs typeface="Times New Roman" panose="02020603050405020304" pitchFamily="18" charset="0"/>
                      </a:endParaRPr>
                    </a:p>
                  </a:txBody>
                  <a:tcPr marL="0" marR="0" marT="0" marB="0" anchor="ctr"/>
                </a:tc>
                <a:extLst>
                  <a:ext uri="{0D108BD9-81ED-4DB2-BD59-A6C34878D82A}">
                    <a16:rowId xmlns:a16="http://schemas.microsoft.com/office/drawing/2014/main" val="3671028586"/>
                  </a:ext>
                </a:extLst>
              </a:tr>
            </a:tbl>
          </a:graphicData>
        </a:graphic>
      </p:graphicFrame>
      <p:pic>
        <p:nvPicPr>
          <p:cNvPr id="33" name="Picture 32"/>
          <p:cNvPicPr>
            <a:picLocks noChangeAspect="1"/>
          </p:cNvPicPr>
          <p:nvPr/>
        </p:nvPicPr>
        <p:blipFill>
          <a:blip r:embed="rId3"/>
          <a:stretch>
            <a:fillRect/>
          </a:stretch>
        </p:blipFill>
        <p:spPr>
          <a:xfrm>
            <a:off x="1160570" y="3577955"/>
            <a:ext cx="3198076" cy="3132407"/>
          </a:xfrm>
          <a:prstGeom prst="rect">
            <a:avLst/>
          </a:prstGeom>
        </p:spPr>
      </p:pic>
    </p:spTree>
    <p:extLst>
      <p:ext uri="{BB962C8B-B14F-4D97-AF65-F5344CB8AC3E}">
        <p14:creationId xmlns:p14="http://schemas.microsoft.com/office/powerpoint/2010/main" val="945666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itchFamily="18" charset="0"/>
                <a:cs typeface="Times New Roman" pitchFamily="18" charset="0"/>
              </a:rPr>
              <a:pPr>
                <a:defRPr/>
              </a:pPr>
              <a:t>6</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2" name="그룹 13"/>
          <p:cNvGrpSpPr>
            <a:grpSpLocks/>
          </p:cNvGrpSpPr>
          <p:nvPr/>
        </p:nvGrpSpPr>
        <p:grpSpPr bwMode="auto">
          <a:xfrm>
            <a:off x="-8965" y="260350"/>
            <a:ext cx="9064937" cy="4537075"/>
            <a:chOff x="107506" y="260865"/>
            <a:chExt cx="9065846" cy="4537303"/>
          </a:xfrm>
        </p:grpSpPr>
        <p:cxnSp>
          <p:nvCxnSpPr>
            <p:cNvPr id="14" name="직선 연결선 13"/>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19" name="Text Box 3"/>
          <p:cNvSpPr txBox="1">
            <a:spLocks noChangeArrowheads="1"/>
          </p:cNvSpPr>
          <p:nvPr/>
        </p:nvSpPr>
        <p:spPr bwMode="auto">
          <a:xfrm>
            <a:off x="398271" y="139700"/>
            <a:ext cx="7696200" cy="707886"/>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3</a:t>
            </a:r>
            <a:r>
              <a:rPr lang="en-US" altLang="ko-KR" sz="2000" b="1" dirty="0" smtClean="0">
                <a:latin typeface="Times New Roman" panose="02020603050405020304" pitchFamily="18" charset="0"/>
                <a:ea typeface="+mn-ea"/>
                <a:cs typeface="Times New Roman" panose="02020603050405020304" pitchFamily="18" charset="0"/>
              </a:rPr>
              <a:t>. </a:t>
            </a:r>
            <a:r>
              <a:rPr lang="en-US" altLang="ko-KR" sz="2000" b="1" dirty="0" smtClean="0">
                <a:latin typeface="Times New Roman" pitchFamily="18" charset="0"/>
                <a:ea typeface="바탕" pitchFamily="18" charset="-127"/>
                <a:cs typeface="Times New Roman" pitchFamily="18" charset="0"/>
              </a:rPr>
              <a:t>Specifications</a:t>
            </a:r>
            <a:endParaRPr lang="en-US" altLang="ko-KR" sz="2000" b="1" dirty="0">
              <a:latin typeface="Times New Roman" pitchFamily="18" charset="0"/>
              <a:ea typeface="바탕" pitchFamily="18" charset="-127"/>
              <a:cs typeface="Times New Roman" pitchFamily="18" charset="0"/>
            </a:endParaRPr>
          </a:p>
          <a:p>
            <a:pPr>
              <a:defRPr/>
            </a:pPr>
            <a:endParaRPr lang="en-US" altLang="ko-KR" sz="2000" b="1" dirty="0">
              <a:latin typeface="Times New Roman" panose="02020603050405020304" pitchFamily="18" charset="0"/>
              <a:ea typeface="+mn-ea"/>
              <a:cs typeface="Times New Roman" panose="02020603050405020304" pitchFamily="18" charset="0"/>
            </a:endParaRPr>
          </a:p>
        </p:txBody>
      </p:sp>
      <p:sp>
        <p:nvSpPr>
          <p:cNvPr id="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4"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3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7" name="Rectangle 6"/>
          <p:cNvSpPr/>
          <p:nvPr/>
        </p:nvSpPr>
        <p:spPr>
          <a:xfrm>
            <a:off x="962770" y="5105121"/>
            <a:ext cx="2213106" cy="368755"/>
          </a:xfrm>
          <a:prstGeom prst="rect">
            <a:avLst/>
          </a:prstGeom>
        </p:spPr>
        <p:txBody>
          <a:bodyPr wrap="none">
            <a:spAutoFit/>
          </a:bodyPr>
          <a:lstStyle/>
          <a:p>
            <a:pPr algn="just">
              <a:lnSpc>
                <a:spcPct val="107000"/>
              </a:lnSpc>
              <a:spcAft>
                <a:spcPts val="800"/>
              </a:spcAft>
            </a:pPr>
            <a:r>
              <a:rPr lang="en-US" b="1" kern="100" dirty="0">
                <a:latin typeface="Times New Roman" panose="02020603050405020304" pitchFamily="18" charset="0"/>
                <a:ea typeface="맑은 고딕" panose="020B0503020000020004" pitchFamily="50" charset="-127"/>
                <a:cs typeface="Times New Roman" panose="02020603050405020304" pitchFamily="18" charset="0"/>
              </a:rPr>
              <a:t>Power </a:t>
            </a:r>
            <a:r>
              <a:rPr lang="en-US" b="1" kern="100" dirty="0" smtClean="0">
                <a:latin typeface="Times New Roman" panose="02020603050405020304" pitchFamily="18" charset="0"/>
                <a:ea typeface="맑은 고딕" panose="020B0503020000020004" pitchFamily="50" charset="-127"/>
                <a:cs typeface="Times New Roman" panose="02020603050405020304" pitchFamily="18" charset="0"/>
              </a:rPr>
              <a:t>consumption:</a:t>
            </a:r>
            <a:endParaRPr lang="en-US" sz="1200" b="1"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56380987"/>
              </p:ext>
            </p:extLst>
          </p:nvPr>
        </p:nvGraphicFramePr>
        <p:xfrm>
          <a:off x="962770" y="5537494"/>
          <a:ext cx="6963524" cy="749906"/>
        </p:xfrm>
        <a:graphic>
          <a:graphicData uri="http://schemas.openxmlformats.org/drawingml/2006/table">
            <a:tbl>
              <a:tblPr firstRow="1" firstCol="1" lastRow="1" lastCol="1" bandRow="1" bandCol="1">
                <a:tableStyleId>{5C22544A-7EE6-4342-B048-85BDC9FD1C3A}</a:tableStyleId>
              </a:tblPr>
              <a:tblGrid>
                <a:gridCol w="2485870">
                  <a:extLst>
                    <a:ext uri="{9D8B030D-6E8A-4147-A177-3AD203B41FA5}">
                      <a16:colId xmlns:a16="http://schemas.microsoft.com/office/drawing/2014/main" val="194524623"/>
                    </a:ext>
                  </a:extLst>
                </a:gridCol>
                <a:gridCol w="1142574">
                  <a:extLst>
                    <a:ext uri="{9D8B030D-6E8A-4147-A177-3AD203B41FA5}">
                      <a16:colId xmlns:a16="http://schemas.microsoft.com/office/drawing/2014/main" val="1130124734"/>
                    </a:ext>
                  </a:extLst>
                </a:gridCol>
                <a:gridCol w="833770">
                  <a:extLst>
                    <a:ext uri="{9D8B030D-6E8A-4147-A177-3AD203B41FA5}">
                      <a16:colId xmlns:a16="http://schemas.microsoft.com/office/drawing/2014/main" val="2518194970"/>
                    </a:ext>
                  </a:extLst>
                </a:gridCol>
                <a:gridCol w="833770">
                  <a:extLst>
                    <a:ext uri="{9D8B030D-6E8A-4147-A177-3AD203B41FA5}">
                      <a16:colId xmlns:a16="http://schemas.microsoft.com/office/drawing/2014/main" val="148301292"/>
                    </a:ext>
                  </a:extLst>
                </a:gridCol>
                <a:gridCol w="833770">
                  <a:extLst>
                    <a:ext uri="{9D8B030D-6E8A-4147-A177-3AD203B41FA5}">
                      <a16:colId xmlns:a16="http://schemas.microsoft.com/office/drawing/2014/main" val="3397785808"/>
                    </a:ext>
                  </a:extLst>
                </a:gridCol>
                <a:gridCol w="833770">
                  <a:extLst>
                    <a:ext uri="{9D8B030D-6E8A-4147-A177-3AD203B41FA5}">
                      <a16:colId xmlns:a16="http://schemas.microsoft.com/office/drawing/2014/main" val="1117654175"/>
                    </a:ext>
                  </a:extLst>
                </a:gridCol>
              </a:tblGrid>
              <a:tr h="404421">
                <a:tc>
                  <a:txBody>
                    <a:bodyPr/>
                    <a:lstStyle/>
                    <a:p>
                      <a:pPr marL="662305" algn="l">
                        <a:lnSpc>
                          <a:spcPts val="1515"/>
                        </a:lnSpc>
                        <a:spcBef>
                          <a:spcPts val="370"/>
                        </a:spcBef>
                        <a:spcAft>
                          <a:spcPts val="0"/>
                        </a:spcAft>
                      </a:pPr>
                      <a:r>
                        <a:rPr lang="en-US" sz="1200" dirty="0">
                          <a:effectLst/>
                        </a:rPr>
                        <a:t>Parameter</a:t>
                      </a:r>
                      <a:endParaRPr lang="en-US" sz="1100" dirty="0">
                        <a:effectLst/>
                        <a:latin typeface="Arial MT"/>
                        <a:ea typeface="Arial MT"/>
                        <a:cs typeface="Arial MT"/>
                      </a:endParaRPr>
                    </a:p>
                  </a:txBody>
                  <a:tcPr marL="0" marR="0" marT="0" marB="0"/>
                </a:tc>
                <a:tc>
                  <a:txBody>
                    <a:bodyPr/>
                    <a:lstStyle/>
                    <a:p>
                      <a:pPr marL="158750" marR="153035" algn="ctr">
                        <a:lnSpc>
                          <a:spcPct val="107000"/>
                        </a:lnSpc>
                        <a:spcBef>
                          <a:spcPts val="360"/>
                        </a:spcBef>
                        <a:spcAft>
                          <a:spcPts val="0"/>
                        </a:spcAft>
                      </a:pPr>
                      <a:r>
                        <a:rPr lang="en-US" sz="1200">
                          <a:effectLst/>
                        </a:rPr>
                        <a:t>Symbol</a:t>
                      </a:r>
                      <a:endParaRPr lang="en-US" sz="1100">
                        <a:effectLst/>
                        <a:latin typeface="Arial MT"/>
                        <a:ea typeface="Arial MT"/>
                        <a:cs typeface="Arial MT"/>
                      </a:endParaRPr>
                    </a:p>
                  </a:txBody>
                  <a:tcPr marL="0" marR="0" marT="0" marB="0"/>
                </a:tc>
                <a:tc>
                  <a:txBody>
                    <a:bodyPr/>
                    <a:lstStyle/>
                    <a:p>
                      <a:pPr marL="125730" marR="125730" algn="ctr">
                        <a:lnSpc>
                          <a:spcPct val="107000"/>
                        </a:lnSpc>
                        <a:spcBef>
                          <a:spcPts val="360"/>
                        </a:spcBef>
                        <a:spcAft>
                          <a:spcPts val="0"/>
                        </a:spcAft>
                      </a:pPr>
                      <a:r>
                        <a:rPr lang="en-US" sz="1200">
                          <a:effectLst/>
                        </a:rPr>
                        <a:t>Min.</a:t>
                      </a:r>
                      <a:endParaRPr lang="en-US" sz="1100">
                        <a:effectLst/>
                        <a:latin typeface="Arial MT"/>
                        <a:ea typeface="Arial MT"/>
                        <a:cs typeface="Arial MT"/>
                      </a:endParaRPr>
                    </a:p>
                  </a:txBody>
                  <a:tcPr marL="0" marR="0" marT="0" marB="0"/>
                </a:tc>
                <a:tc>
                  <a:txBody>
                    <a:bodyPr/>
                    <a:lstStyle/>
                    <a:p>
                      <a:pPr marL="155575" algn="l">
                        <a:lnSpc>
                          <a:spcPct val="107000"/>
                        </a:lnSpc>
                        <a:spcBef>
                          <a:spcPts val="360"/>
                        </a:spcBef>
                        <a:spcAft>
                          <a:spcPts val="0"/>
                        </a:spcAft>
                      </a:pPr>
                      <a:r>
                        <a:rPr lang="en-US" sz="1200">
                          <a:effectLst/>
                        </a:rPr>
                        <a:t>Typ.</a:t>
                      </a:r>
                      <a:endParaRPr lang="en-US" sz="1100">
                        <a:effectLst/>
                        <a:latin typeface="Arial MT"/>
                        <a:ea typeface="Arial MT"/>
                        <a:cs typeface="Arial MT"/>
                      </a:endParaRPr>
                    </a:p>
                  </a:txBody>
                  <a:tcPr marL="0" marR="0" marT="0" marB="0"/>
                </a:tc>
                <a:tc>
                  <a:txBody>
                    <a:bodyPr/>
                    <a:lstStyle/>
                    <a:p>
                      <a:pPr marL="123825" marR="125730" algn="ctr">
                        <a:lnSpc>
                          <a:spcPct val="107000"/>
                        </a:lnSpc>
                        <a:spcBef>
                          <a:spcPts val="360"/>
                        </a:spcBef>
                        <a:spcAft>
                          <a:spcPts val="0"/>
                        </a:spcAft>
                      </a:pPr>
                      <a:r>
                        <a:rPr lang="en-US" sz="1200">
                          <a:effectLst/>
                        </a:rPr>
                        <a:t>Max.</a:t>
                      </a:r>
                      <a:endParaRPr lang="en-US" sz="1100">
                        <a:effectLst/>
                        <a:latin typeface="Arial MT"/>
                        <a:ea typeface="Arial MT"/>
                        <a:cs typeface="Arial MT"/>
                      </a:endParaRPr>
                    </a:p>
                  </a:txBody>
                  <a:tcPr marL="0" marR="0" marT="0" marB="0"/>
                </a:tc>
                <a:tc>
                  <a:txBody>
                    <a:bodyPr/>
                    <a:lstStyle/>
                    <a:p>
                      <a:pPr marL="130175" marR="123190" algn="ctr">
                        <a:lnSpc>
                          <a:spcPct val="107000"/>
                        </a:lnSpc>
                        <a:spcBef>
                          <a:spcPts val="360"/>
                        </a:spcBef>
                        <a:spcAft>
                          <a:spcPts val="0"/>
                        </a:spcAft>
                      </a:pPr>
                      <a:r>
                        <a:rPr lang="en-US" sz="1200">
                          <a:effectLst/>
                        </a:rPr>
                        <a:t>Unit</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2369748149"/>
                  </a:ext>
                </a:extLst>
              </a:tr>
              <a:tr h="345485">
                <a:tc>
                  <a:txBody>
                    <a:bodyPr/>
                    <a:lstStyle/>
                    <a:p>
                      <a:pPr marL="2540" algn="l">
                        <a:lnSpc>
                          <a:spcPts val="1285"/>
                        </a:lnSpc>
                        <a:spcBef>
                          <a:spcPts val="320"/>
                        </a:spcBef>
                        <a:spcAft>
                          <a:spcPts val="0"/>
                        </a:spcAft>
                      </a:pPr>
                      <a:r>
                        <a:rPr lang="en-US" sz="1200">
                          <a:effectLst/>
                        </a:rPr>
                        <a:t>Power</a:t>
                      </a:r>
                      <a:r>
                        <a:rPr lang="en-US" sz="1200" spc="-25">
                          <a:effectLst/>
                        </a:rPr>
                        <a:t> </a:t>
                      </a:r>
                      <a:r>
                        <a:rPr lang="en-US" sz="1200">
                          <a:effectLst/>
                        </a:rPr>
                        <a:t>Supply</a:t>
                      </a:r>
                      <a:r>
                        <a:rPr lang="en-US" sz="1200" spc="-20">
                          <a:effectLst/>
                        </a:rPr>
                        <a:t> </a:t>
                      </a:r>
                      <a:r>
                        <a:rPr lang="en-US" sz="1200">
                          <a:effectLst/>
                        </a:rPr>
                        <a:t>voltage</a:t>
                      </a:r>
                      <a:endParaRPr lang="en-US" sz="1100">
                        <a:effectLst/>
                        <a:latin typeface="Arial MT"/>
                        <a:ea typeface="Arial MT"/>
                        <a:cs typeface="Arial MT"/>
                      </a:endParaRPr>
                    </a:p>
                  </a:txBody>
                  <a:tcPr marL="0" marR="0" marT="0" marB="0"/>
                </a:tc>
                <a:tc>
                  <a:txBody>
                    <a:bodyPr/>
                    <a:lstStyle/>
                    <a:p>
                      <a:pPr marL="156210" marR="153035" algn="ctr">
                        <a:lnSpc>
                          <a:spcPts val="1285"/>
                        </a:lnSpc>
                        <a:spcBef>
                          <a:spcPts val="320"/>
                        </a:spcBef>
                        <a:spcAft>
                          <a:spcPts val="0"/>
                        </a:spcAft>
                      </a:pPr>
                      <a:r>
                        <a:rPr lang="en-US" sz="1200">
                          <a:effectLst/>
                        </a:rPr>
                        <a:t>VIN</a:t>
                      </a:r>
                      <a:endParaRPr lang="en-US" sz="1100">
                        <a:effectLst/>
                        <a:latin typeface="Arial MT"/>
                        <a:ea typeface="Arial MT"/>
                        <a:cs typeface="Arial MT"/>
                      </a:endParaRPr>
                    </a:p>
                  </a:txBody>
                  <a:tcPr marL="0" marR="0" marT="0" marB="0"/>
                </a:tc>
                <a:tc>
                  <a:txBody>
                    <a:bodyPr/>
                    <a:lstStyle/>
                    <a:p>
                      <a:pPr marL="130175" marR="123190" algn="ctr">
                        <a:lnSpc>
                          <a:spcPts val="1285"/>
                        </a:lnSpc>
                        <a:spcBef>
                          <a:spcPts val="320"/>
                        </a:spcBef>
                        <a:spcAft>
                          <a:spcPts val="0"/>
                        </a:spcAft>
                      </a:pPr>
                      <a:r>
                        <a:rPr lang="en-US" sz="1200">
                          <a:effectLst/>
                        </a:rPr>
                        <a:t>3.6</a:t>
                      </a:r>
                      <a:endParaRPr lang="en-US" sz="1100">
                        <a:effectLst/>
                        <a:latin typeface="Arial MT"/>
                        <a:ea typeface="Arial MT"/>
                        <a:cs typeface="Arial MT"/>
                      </a:endParaRPr>
                    </a:p>
                  </a:txBody>
                  <a:tcPr marL="0" marR="0" marT="0" marB="0"/>
                </a:tc>
                <a:tc>
                  <a:txBody>
                    <a:bodyPr/>
                    <a:lstStyle/>
                    <a:p>
                      <a:pPr marL="120015" algn="ctr">
                        <a:lnSpc>
                          <a:spcPts val="1285"/>
                        </a:lnSpc>
                        <a:spcBef>
                          <a:spcPts val="320"/>
                        </a:spcBef>
                        <a:spcAft>
                          <a:spcPts val="0"/>
                        </a:spcAft>
                      </a:pPr>
                      <a:r>
                        <a:rPr lang="en-US" sz="1200">
                          <a:effectLst/>
                        </a:rPr>
                        <a:t>5</a:t>
                      </a:r>
                      <a:endParaRPr lang="en-US" sz="1100">
                        <a:effectLst/>
                        <a:latin typeface="Arial MT"/>
                        <a:ea typeface="Arial MT"/>
                        <a:cs typeface="Arial MT"/>
                      </a:endParaRPr>
                    </a:p>
                  </a:txBody>
                  <a:tcPr marL="0" marR="0" marT="0" marB="0"/>
                </a:tc>
                <a:tc>
                  <a:txBody>
                    <a:bodyPr/>
                    <a:lstStyle/>
                    <a:p>
                      <a:pPr marL="130175" marR="123190" algn="ctr">
                        <a:lnSpc>
                          <a:spcPts val="1285"/>
                        </a:lnSpc>
                        <a:spcBef>
                          <a:spcPts val="320"/>
                        </a:spcBef>
                        <a:spcAft>
                          <a:spcPts val="0"/>
                        </a:spcAft>
                      </a:pPr>
                      <a:r>
                        <a:rPr lang="en-US" sz="1200">
                          <a:effectLst/>
                        </a:rPr>
                        <a:t>5.5</a:t>
                      </a:r>
                      <a:endParaRPr lang="en-US" sz="1100">
                        <a:effectLst/>
                        <a:latin typeface="Arial MT"/>
                        <a:ea typeface="Arial MT"/>
                        <a:cs typeface="Arial MT"/>
                      </a:endParaRPr>
                    </a:p>
                  </a:txBody>
                  <a:tcPr marL="0" marR="0" marT="0" marB="0"/>
                </a:tc>
                <a:tc>
                  <a:txBody>
                    <a:bodyPr/>
                    <a:lstStyle/>
                    <a:p>
                      <a:pPr marL="1270" algn="ctr">
                        <a:lnSpc>
                          <a:spcPts val="1285"/>
                        </a:lnSpc>
                        <a:spcBef>
                          <a:spcPts val="320"/>
                        </a:spcBef>
                        <a:spcAft>
                          <a:spcPts val="0"/>
                        </a:spcAft>
                      </a:pPr>
                      <a:r>
                        <a:rPr lang="en-US" sz="1200" dirty="0">
                          <a:effectLst/>
                        </a:rPr>
                        <a:t>V</a:t>
                      </a:r>
                      <a:endParaRPr lang="en-US" sz="1100" dirty="0">
                        <a:effectLst/>
                        <a:latin typeface="Arial MT"/>
                        <a:ea typeface="Arial MT"/>
                        <a:cs typeface="Arial MT"/>
                      </a:endParaRPr>
                    </a:p>
                  </a:txBody>
                  <a:tcPr marL="0" marR="0" marT="0" marB="0"/>
                </a:tc>
                <a:extLst>
                  <a:ext uri="{0D108BD9-81ED-4DB2-BD59-A6C34878D82A}">
                    <a16:rowId xmlns:a16="http://schemas.microsoft.com/office/drawing/2014/main" val="3574672046"/>
                  </a:ext>
                </a:extLst>
              </a:tr>
            </a:tbl>
          </a:graphicData>
        </a:graphic>
      </p:graphicFrame>
      <p:graphicFrame>
        <p:nvGraphicFramePr>
          <p:cNvPr id="8" name="Table 7"/>
          <p:cNvGraphicFramePr>
            <a:graphicFrameLocks noGrp="1"/>
          </p:cNvGraphicFramePr>
          <p:nvPr/>
        </p:nvGraphicFramePr>
        <p:xfrm>
          <a:off x="3344510" y="575094"/>
          <a:ext cx="5549900" cy="4530027"/>
        </p:xfrm>
        <a:graphic>
          <a:graphicData uri="http://schemas.openxmlformats.org/drawingml/2006/table">
            <a:tbl>
              <a:tblPr firstRow="1" firstCol="1" lastRow="1" lastCol="1" bandRow="1" bandCol="1">
                <a:tableStyleId>{5C22544A-7EE6-4342-B048-85BDC9FD1C3A}</a:tableStyleId>
              </a:tblPr>
              <a:tblGrid>
                <a:gridCol w="2286000">
                  <a:extLst>
                    <a:ext uri="{9D8B030D-6E8A-4147-A177-3AD203B41FA5}">
                      <a16:colId xmlns:a16="http://schemas.microsoft.com/office/drawing/2014/main" val="271385870"/>
                    </a:ext>
                  </a:extLst>
                </a:gridCol>
                <a:gridCol w="1003300">
                  <a:extLst>
                    <a:ext uri="{9D8B030D-6E8A-4147-A177-3AD203B41FA5}">
                      <a16:colId xmlns:a16="http://schemas.microsoft.com/office/drawing/2014/main" val="92562949"/>
                    </a:ext>
                  </a:extLst>
                </a:gridCol>
                <a:gridCol w="508000">
                  <a:extLst>
                    <a:ext uri="{9D8B030D-6E8A-4147-A177-3AD203B41FA5}">
                      <a16:colId xmlns:a16="http://schemas.microsoft.com/office/drawing/2014/main" val="3148798964"/>
                    </a:ext>
                  </a:extLst>
                </a:gridCol>
                <a:gridCol w="596900">
                  <a:extLst>
                    <a:ext uri="{9D8B030D-6E8A-4147-A177-3AD203B41FA5}">
                      <a16:colId xmlns:a16="http://schemas.microsoft.com/office/drawing/2014/main" val="2890125389"/>
                    </a:ext>
                  </a:extLst>
                </a:gridCol>
                <a:gridCol w="558800">
                  <a:extLst>
                    <a:ext uri="{9D8B030D-6E8A-4147-A177-3AD203B41FA5}">
                      <a16:colId xmlns:a16="http://schemas.microsoft.com/office/drawing/2014/main" val="3519693618"/>
                    </a:ext>
                  </a:extLst>
                </a:gridCol>
                <a:gridCol w="596900">
                  <a:extLst>
                    <a:ext uri="{9D8B030D-6E8A-4147-A177-3AD203B41FA5}">
                      <a16:colId xmlns:a16="http://schemas.microsoft.com/office/drawing/2014/main" val="4132385698"/>
                    </a:ext>
                  </a:extLst>
                </a:gridCol>
              </a:tblGrid>
              <a:tr h="212408">
                <a:tc>
                  <a:txBody>
                    <a:bodyPr/>
                    <a:lstStyle/>
                    <a:p>
                      <a:pPr marL="728980" algn="l">
                        <a:lnSpc>
                          <a:spcPts val="1510"/>
                        </a:lnSpc>
                        <a:spcBef>
                          <a:spcPts val="235"/>
                        </a:spcBef>
                        <a:spcAft>
                          <a:spcPts val="0"/>
                        </a:spcAft>
                      </a:pPr>
                      <a:r>
                        <a:rPr lang="en-US" sz="1200">
                          <a:effectLst/>
                        </a:rPr>
                        <a:t>Parameter</a:t>
                      </a:r>
                      <a:endParaRPr lang="en-US" sz="1100">
                        <a:effectLst/>
                        <a:latin typeface="Arial MT"/>
                        <a:ea typeface="Arial MT"/>
                        <a:cs typeface="Arial MT"/>
                      </a:endParaRPr>
                    </a:p>
                  </a:txBody>
                  <a:tcPr marL="0" marR="0" marT="0" marB="0"/>
                </a:tc>
                <a:tc>
                  <a:txBody>
                    <a:bodyPr/>
                    <a:lstStyle/>
                    <a:p>
                      <a:pPr marL="191770" marR="179705" algn="ctr">
                        <a:lnSpc>
                          <a:spcPts val="1510"/>
                        </a:lnSpc>
                        <a:spcBef>
                          <a:spcPts val="235"/>
                        </a:spcBef>
                        <a:spcAft>
                          <a:spcPts val="0"/>
                        </a:spcAft>
                      </a:pPr>
                      <a:r>
                        <a:rPr lang="en-US" sz="1200">
                          <a:effectLst/>
                        </a:rPr>
                        <a:t>Symbol</a:t>
                      </a:r>
                      <a:endParaRPr lang="en-US" sz="1100">
                        <a:effectLst/>
                        <a:latin typeface="Arial MT"/>
                        <a:ea typeface="Arial MT"/>
                        <a:cs typeface="Arial MT"/>
                      </a:endParaRPr>
                    </a:p>
                  </a:txBody>
                  <a:tcPr marL="0" marR="0" marT="0" marB="0"/>
                </a:tc>
                <a:tc>
                  <a:txBody>
                    <a:bodyPr/>
                    <a:lstStyle/>
                    <a:p>
                      <a:pPr marL="82550" algn="l">
                        <a:lnSpc>
                          <a:spcPts val="1510"/>
                        </a:lnSpc>
                        <a:spcBef>
                          <a:spcPts val="235"/>
                        </a:spcBef>
                        <a:spcAft>
                          <a:spcPts val="0"/>
                        </a:spcAft>
                      </a:pPr>
                      <a:r>
                        <a:rPr lang="en-US" sz="1200">
                          <a:effectLst/>
                        </a:rPr>
                        <a:t>Min.</a:t>
                      </a:r>
                      <a:endParaRPr lang="en-US" sz="1100">
                        <a:effectLst/>
                        <a:latin typeface="Arial MT"/>
                        <a:ea typeface="Arial MT"/>
                        <a:cs typeface="Arial MT"/>
                      </a:endParaRPr>
                    </a:p>
                  </a:txBody>
                  <a:tcPr marL="0" marR="0" marT="0" marB="0"/>
                </a:tc>
                <a:tc>
                  <a:txBody>
                    <a:bodyPr/>
                    <a:lstStyle/>
                    <a:p>
                      <a:pPr marL="113030" marR="99060" algn="ctr">
                        <a:lnSpc>
                          <a:spcPts val="1510"/>
                        </a:lnSpc>
                        <a:spcBef>
                          <a:spcPts val="235"/>
                        </a:spcBef>
                        <a:spcAft>
                          <a:spcPts val="0"/>
                        </a:spcAft>
                      </a:pPr>
                      <a:r>
                        <a:rPr lang="en-US" sz="1200">
                          <a:effectLst/>
                        </a:rPr>
                        <a:t>Typ.</a:t>
                      </a:r>
                      <a:endParaRPr lang="en-US" sz="1100">
                        <a:effectLst/>
                        <a:latin typeface="Arial MT"/>
                        <a:ea typeface="Arial MT"/>
                        <a:cs typeface="Arial MT"/>
                      </a:endParaRPr>
                    </a:p>
                  </a:txBody>
                  <a:tcPr marL="0" marR="0" marT="0" marB="0"/>
                </a:tc>
                <a:tc>
                  <a:txBody>
                    <a:bodyPr/>
                    <a:lstStyle/>
                    <a:p>
                      <a:pPr marR="76835" algn="r">
                        <a:lnSpc>
                          <a:spcPts val="1510"/>
                        </a:lnSpc>
                        <a:spcBef>
                          <a:spcPts val="235"/>
                        </a:spcBef>
                        <a:spcAft>
                          <a:spcPts val="0"/>
                        </a:spcAft>
                      </a:pPr>
                      <a:r>
                        <a:rPr lang="en-US" sz="1200">
                          <a:effectLst/>
                        </a:rPr>
                        <a:t>Max.</a:t>
                      </a:r>
                      <a:endParaRPr lang="en-US" sz="1100">
                        <a:effectLst/>
                        <a:latin typeface="Arial MT"/>
                        <a:ea typeface="Arial MT"/>
                        <a:cs typeface="Arial MT"/>
                      </a:endParaRPr>
                    </a:p>
                  </a:txBody>
                  <a:tcPr marL="0" marR="0" marT="0" marB="0"/>
                </a:tc>
                <a:tc>
                  <a:txBody>
                    <a:bodyPr/>
                    <a:lstStyle/>
                    <a:p>
                      <a:pPr marR="139065" algn="r">
                        <a:lnSpc>
                          <a:spcPts val="1510"/>
                        </a:lnSpc>
                        <a:spcBef>
                          <a:spcPts val="235"/>
                        </a:spcBef>
                        <a:spcAft>
                          <a:spcPts val="0"/>
                        </a:spcAft>
                      </a:pPr>
                      <a:r>
                        <a:rPr lang="en-US" sz="1200">
                          <a:effectLst/>
                        </a:rPr>
                        <a:t>Unit</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142756441"/>
                  </a:ext>
                </a:extLst>
              </a:tr>
              <a:tr h="241300">
                <a:tc>
                  <a:txBody>
                    <a:bodyPr/>
                    <a:lstStyle/>
                    <a:p>
                      <a:pPr marL="19050" algn="l">
                        <a:lnSpc>
                          <a:spcPct val="107000"/>
                        </a:lnSpc>
                        <a:spcBef>
                          <a:spcPts val="360"/>
                        </a:spcBef>
                        <a:spcAft>
                          <a:spcPts val="0"/>
                        </a:spcAft>
                      </a:pPr>
                      <a:r>
                        <a:rPr lang="en-US" sz="1200">
                          <a:effectLst/>
                        </a:rPr>
                        <a:t>RF</a:t>
                      </a:r>
                      <a:r>
                        <a:rPr lang="en-US" sz="1200" spc="-10">
                          <a:effectLst/>
                        </a:rPr>
                        <a:t> </a:t>
                      </a:r>
                      <a:r>
                        <a:rPr lang="en-US" sz="1200">
                          <a:effectLst/>
                        </a:rPr>
                        <a:t>Output</a:t>
                      </a:r>
                      <a:r>
                        <a:rPr lang="en-US" sz="1200" spc="-20">
                          <a:effectLst/>
                        </a:rPr>
                        <a:t> </a:t>
                      </a:r>
                      <a:r>
                        <a:rPr lang="en-US" sz="1200">
                          <a:effectLst/>
                        </a:rPr>
                        <a:t>Frequency</a:t>
                      </a:r>
                      <a:r>
                        <a:rPr lang="en-US" sz="1200" spc="-20">
                          <a:effectLst/>
                        </a:rPr>
                        <a:t> </a:t>
                      </a:r>
                      <a:r>
                        <a:rPr lang="en-US" sz="1200">
                          <a:effectLst/>
                        </a:rPr>
                        <a:t>for</a:t>
                      </a:r>
                      <a:r>
                        <a:rPr lang="en-US" sz="1200" spc="-15">
                          <a:effectLst/>
                        </a:rPr>
                        <a:t> </a:t>
                      </a:r>
                      <a:r>
                        <a:rPr lang="en-US" sz="1200">
                          <a:effectLst/>
                        </a:rPr>
                        <a:t>reader</a:t>
                      </a:r>
                      <a:endParaRPr lang="en-US" sz="1100">
                        <a:effectLst/>
                        <a:latin typeface="Arial MT"/>
                        <a:ea typeface="Arial MT"/>
                        <a:cs typeface="Arial MT"/>
                      </a:endParaRPr>
                    </a:p>
                  </a:txBody>
                  <a:tcPr marL="0" marR="0" marT="0" marB="0"/>
                </a:tc>
                <a:tc>
                  <a:txBody>
                    <a:bodyPr/>
                    <a:lstStyle/>
                    <a:p>
                      <a:pPr marL="188595" marR="179705" algn="ctr">
                        <a:lnSpc>
                          <a:spcPct val="107000"/>
                        </a:lnSpc>
                        <a:spcBef>
                          <a:spcPts val="360"/>
                        </a:spcBef>
                        <a:spcAft>
                          <a:spcPts val="0"/>
                        </a:spcAft>
                      </a:pPr>
                      <a:r>
                        <a:rPr lang="en-US" sz="1200">
                          <a:effectLst/>
                        </a:rPr>
                        <a:t>Fc</a:t>
                      </a:r>
                      <a:endParaRPr lang="en-US" sz="1100">
                        <a:effectLst/>
                        <a:latin typeface="Arial MT"/>
                        <a:ea typeface="Arial MT"/>
                        <a:cs typeface="Arial MT"/>
                      </a:endParaRPr>
                    </a:p>
                  </a:txBody>
                  <a:tcPr marL="0" marR="0" marT="0" marB="0"/>
                </a:tc>
                <a:tc>
                  <a:txBody>
                    <a:bodyPr/>
                    <a:lstStyle/>
                    <a:p>
                      <a:pPr marL="128270" algn="l">
                        <a:lnSpc>
                          <a:spcPct val="107000"/>
                        </a:lnSpc>
                        <a:spcBef>
                          <a:spcPts val="360"/>
                        </a:spcBef>
                        <a:spcAft>
                          <a:spcPts val="0"/>
                        </a:spcAft>
                      </a:pPr>
                      <a:r>
                        <a:rPr lang="en-US" sz="1200">
                          <a:effectLst/>
                        </a:rPr>
                        <a:t>860</a:t>
                      </a:r>
                      <a:endParaRPr lang="en-US" sz="1100">
                        <a:effectLst/>
                        <a:latin typeface="Arial MT"/>
                        <a:ea typeface="Arial MT"/>
                        <a:cs typeface="Arial MT"/>
                      </a:endParaRPr>
                    </a:p>
                  </a:txBody>
                  <a:tcPr marL="0" marR="0" marT="0" marB="0"/>
                </a:tc>
                <a:tc>
                  <a:txBody>
                    <a:bodyPr/>
                    <a:lstStyle/>
                    <a:p>
                      <a:pPr marL="9525" algn="ctr">
                        <a:lnSpc>
                          <a:spcPct val="107000"/>
                        </a:lnSpc>
                        <a:spcBef>
                          <a:spcPts val="360"/>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R="142875" algn="r">
                        <a:lnSpc>
                          <a:spcPct val="107000"/>
                        </a:lnSpc>
                        <a:spcBef>
                          <a:spcPts val="360"/>
                        </a:spcBef>
                        <a:spcAft>
                          <a:spcPts val="0"/>
                        </a:spcAft>
                      </a:pPr>
                      <a:r>
                        <a:rPr lang="en-US" sz="1200">
                          <a:effectLst/>
                        </a:rPr>
                        <a:t>960</a:t>
                      </a:r>
                      <a:endParaRPr lang="en-US" sz="1100">
                        <a:effectLst/>
                        <a:latin typeface="Arial MT"/>
                        <a:ea typeface="Arial MT"/>
                        <a:cs typeface="Arial MT"/>
                      </a:endParaRPr>
                    </a:p>
                  </a:txBody>
                  <a:tcPr marL="0" marR="0" marT="0" marB="0"/>
                </a:tc>
                <a:tc>
                  <a:txBody>
                    <a:bodyPr/>
                    <a:lstStyle/>
                    <a:p>
                      <a:pPr marR="152400" algn="r">
                        <a:lnSpc>
                          <a:spcPct val="107000"/>
                        </a:lnSpc>
                        <a:spcBef>
                          <a:spcPts val="360"/>
                        </a:spcBef>
                        <a:spcAft>
                          <a:spcPts val="0"/>
                        </a:spcAft>
                      </a:pPr>
                      <a:r>
                        <a:rPr lang="en-US" sz="1200">
                          <a:effectLst/>
                        </a:rPr>
                        <a:t>Mhz</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4192406865"/>
                  </a:ext>
                </a:extLst>
              </a:tr>
              <a:tr h="240030">
                <a:tc>
                  <a:txBody>
                    <a:bodyPr/>
                    <a:lstStyle/>
                    <a:p>
                      <a:pPr marL="19050" algn="l">
                        <a:lnSpc>
                          <a:spcPct val="107000"/>
                        </a:lnSpc>
                        <a:spcBef>
                          <a:spcPts val="365"/>
                        </a:spcBef>
                        <a:spcAft>
                          <a:spcPts val="0"/>
                        </a:spcAft>
                      </a:pPr>
                      <a:r>
                        <a:rPr lang="en-US" sz="1200">
                          <a:effectLst/>
                        </a:rPr>
                        <a:t>RF</a:t>
                      </a:r>
                      <a:r>
                        <a:rPr lang="en-US" sz="1200" spc="-10">
                          <a:effectLst/>
                        </a:rPr>
                        <a:t> </a:t>
                      </a:r>
                      <a:r>
                        <a:rPr lang="en-US" sz="1200">
                          <a:effectLst/>
                        </a:rPr>
                        <a:t>Output</a:t>
                      </a:r>
                      <a:r>
                        <a:rPr lang="en-US" sz="1200" spc="-20">
                          <a:effectLst/>
                        </a:rPr>
                        <a:t> </a:t>
                      </a:r>
                      <a:r>
                        <a:rPr lang="en-US" sz="1200">
                          <a:effectLst/>
                        </a:rPr>
                        <a:t>Power</a:t>
                      </a:r>
                      <a:endParaRPr lang="en-US" sz="1100">
                        <a:effectLst/>
                        <a:latin typeface="Arial MT"/>
                        <a:ea typeface="Arial MT"/>
                        <a:cs typeface="Arial MT"/>
                      </a:endParaRPr>
                    </a:p>
                  </a:txBody>
                  <a:tcPr marL="0" marR="0" marT="0" marB="0"/>
                </a:tc>
                <a:tc>
                  <a:txBody>
                    <a:bodyPr/>
                    <a:lstStyle/>
                    <a:p>
                      <a:pPr marL="190500" marR="179705" algn="ctr">
                        <a:lnSpc>
                          <a:spcPct val="107000"/>
                        </a:lnSpc>
                        <a:spcBef>
                          <a:spcPts val="365"/>
                        </a:spcBef>
                        <a:spcAft>
                          <a:spcPts val="0"/>
                        </a:spcAft>
                      </a:pPr>
                      <a:r>
                        <a:rPr lang="en-US" sz="1200">
                          <a:effectLst/>
                        </a:rPr>
                        <a:t>Pout</a:t>
                      </a:r>
                      <a:endParaRPr lang="en-US" sz="1100">
                        <a:effectLst/>
                        <a:latin typeface="Arial MT"/>
                        <a:ea typeface="Arial MT"/>
                        <a:cs typeface="Arial MT"/>
                      </a:endParaRPr>
                    </a:p>
                  </a:txBody>
                  <a:tcPr marL="0" marR="0" marT="0" marB="0"/>
                </a:tc>
                <a:tc>
                  <a:txBody>
                    <a:bodyPr/>
                    <a:lstStyle/>
                    <a:p>
                      <a:pPr marL="10795" algn="ctr">
                        <a:lnSpc>
                          <a:spcPct val="107000"/>
                        </a:lnSpc>
                        <a:spcBef>
                          <a:spcPts val="365"/>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L="9525" algn="ctr">
                        <a:lnSpc>
                          <a:spcPct val="107000"/>
                        </a:lnSpc>
                        <a:spcBef>
                          <a:spcPts val="365"/>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R="116840" algn="r">
                        <a:lnSpc>
                          <a:spcPct val="107000"/>
                        </a:lnSpc>
                        <a:spcBef>
                          <a:spcPts val="365"/>
                        </a:spcBef>
                        <a:spcAft>
                          <a:spcPts val="0"/>
                        </a:spcAft>
                      </a:pPr>
                      <a:r>
                        <a:rPr lang="en-US" sz="1200">
                          <a:effectLst/>
                        </a:rPr>
                        <a:t>26.5</a:t>
                      </a:r>
                      <a:endParaRPr lang="en-US" sz="1100">
                        <a:effectLst/>
                        <a:latin typeface="Arial MT"/>
                        <a:ea typeface="Arial MT"/>
                        <a:cs typeface="Arial MT"/>
                      </a:endParaRPr>
                    </a:p>
                  </a:txBody>
                  <a:tcPr marL="0" marR="0" marT="0" marB="0"/>
                </a:tc>
                <a:tc>
                  <a:txBody>
                    <a:bodyPr/>
                    <a:lstStyle/>
                    <a:p>
                      <a:pPr marR="154940" algn="r">
                        <a:lnSpc>
                          <a:spcPct val="107000"/>
                        </a:lnSpc>
                        <a:spcBef>
                          <a:spcPts val="365"/>
                        </a:spcBef>
                        <a:spcAft>
                          <a:spcPts val="0"/>
                        </a:spcAft>
                      </a:pPr>
                      <a:r>
                        <a:rPr lang="en-US" sz="1200">
                          <a:effectLst/>
                        </a:rPr>
                        <a:t>dbm</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28254349"/>
                  </a:ext>
                </a:extLst>
              </a:tr>
              <a:tr h="240665">
                <a:tc>
                  <a:txBody>
                    <a:bodyPr/>
                    <a:lstStyle/>
                    <a:p>
                      <a:pPr marL="19050" algn="l">
                        <a:lnSpc>
                          <a:spcPct val="107000"/>
                        </a:lnSpc>
                        <a:spcBef>
                          <a:spcPts val="360"/>
                        </a:spcBef>
                        <a:spcAft>
                          <a:spcPts val="0"/>
                        </a:spcAft>
                      </a:pPr>
                      <a:r>
                        <a:rPr lang="en-US" sz="1200">
                          <a:effectLst/>
                        </a:rPr>
                        <a:t>RF</a:t>
                      </a:r>
                      <a:r>
                        <a:rPr lang="en-US" sz="1200" spc="-10">
                          <a:effectLst/>
                        </a:rPr>
                        <a:t> </a:t>
                      </a:r>
                      <a:r>
                        <a:rPr lang="en-US" sz="1200">
                          <a:effectLst/>
                        </a:rPr>
                        <a:t>Transmission</a:t>
                      </a:r>
                      <a:r>
                        <a:rPr lang="en-US" sz="1200" spc="-15">
                          <a:effectLst/>
                        </a:rPr>
                        <a:t> </a:t>
                      </a:r>
                      <a:r>
                        <a:rPr lang="en-US" sz="1200">
                          <a:effectLst/>
                        </a:rPr>
                        <a:t>setup</a:t>
                      </a:r>
                      <a:r>
                        <a:rPr lang="en-US" sz="1200" spc="-15">
                          <a:effectLst/>
                        </a:rPr>
                        <a:t> </a:t>
                      </a:r>
                      <a:r>
                        <a:rPr lang="en-US" sz="1200">
                          <a:effectLst/>
                        </a:rPr>
                        <a:t>time</a:t>
                      </a:r>
                      <a:endParaRPr lang="en-US" sz="1100">
                        <a:effectLst/>
                        <a:latin typeface="Arial MT"/>
                        <a:ea typeface="Arial MT"/>
                        <a:cs typeface="Arial MT"/>
                      </a:endParaRPr>
                    </a:p>
                  </a:txBody>
                  <a:tcPr marL="0" marR="0" marT="0" marB="0"/>
                </a:tc>
                <a:tc>
                  <a:txBody>
                    <a:bodyPr/>
                    <a:lstStyle/>
                    <a:p>
                      <a:pPr marL="189865" marR="179705" algn="ctr">
                        <a:lnSpc>
                          <a:spcPct val="107000"/>
                        </a:lnSpc>
                        <a:spcBef>
                          <a:spcPts val="360"/>
                        </a:spcBef>
                        <a:spcAft>
                          <a:spcPts val="0"/>
                        </a:spcAft>
                      </a:pPr>
                      <a:r>
                        <a:rPr lang="en-US" sz="1200">
                          <a:effectLst/>
                        </a:rPr>
                        <a:t>TRF_OUT</a:t>
                      </a:r>
                      <a:endParaRPr lang="en-US" sz="1100">
                        <a:effectLst/>
                        <a:latin typeface="Arial MT"/>
                        <a:ea typeface="Arial MT"/>
                        <a:cs typeface="Arial MT"/>
                      </a:endParaRPr>
                    </a:p>
                  </a:txBody>
                  <a:tcPr marL="0" marR="0" marT="0" marB="0"/>
                </a:tc>
                <a:tc>
                  <a:txBody>
                    <a:bodyPr/>
                    <a:lstStyle/>
                    <a:p>
                      <a:pPr marL="10795" algn="ctr">
                        <a:lnSpc>
                          <a:spcPct val="107000"/>
                        </a:lnSpc>
                        <a:spcBef>
                          <a:spcPts val="360"/>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L="9525" algn="ctr">
                        <a:lnSpc>
                          <a:spcPct val="107000"/>
                        </a:lnSpc>
                        <a:spcBef>
                          <a:spcPts val="360"/>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L="178435" algn="l">
                        <a:lnSpc>
                          <a:spcPct val="107000"/>
                        </a:lnSpc>
                        <a:spcBef>
                          <a:spcPts val="360"/>
                        </a:spcBef>
                        <a:spcAft>
                          <a:spcPts val="0"/>
                        </a:spcAft>
                      </a:pPr>
                      <a:r>
                        <a:rPr lang="en-US" sz="1200">
                          <a:effectLst/>
                        </a:rPr>
                        <a:t>0.5</a:t>
                      </a:r>
                      <a:endParaRPr lang="en-US" sz="1100">
                        <a:effectLst/>
                        <a:latin typeface="Arial MT"/>
                        <a:ea typeface="Arial MT"/>
                        <a:cs typeface="Arial MT"/>
                      </a:endParaRPr>
                    </a:p>
                  </a:txBody>
                  <a:tcPr marL="0" marR="0" marT="0" marB="0"/>
                </a:tc>
                <a:tc>
                  <a:txBody>
                    <a:bodyPr/>
                    <a:lstStyle/>
                    <a:p>
                      <a:pPr marL="191135" algn="l">
                        <a:lnSpc>
                          <a:spcPct val="107000"/>
                        </a:lnSpc>
                        <a:spcBef>
                          <a:spcPts val="360"/>
                        </a:spcBef>
                        <a:spcAft>
                          <a:spcPts val="0"/>
                        </a:spcAft>
                      </a:pPr>
                      <a:r>
                        <a:rPr lang="en-US" sz="1200">
                          <a:effectLst/>
                        </a:rPr>
                        <a:t>ms</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489086819"/>
                  </a:ext>
                </a:extLst>
              </a:tr>
              <a:tr h="240665">
                <a:tc>
                  <a:txBody>
                    <a:bodyPr/>
                    <a:lstStyle/>
                    <a:p>
                      <a:pPr marL="19050" algn="l">
                        <a:lnSpc>
                          <a:spcPct val="107000"/>
                        </a:lnSpc>
                        <a:spcBef>
                          <a:spcPts val="345"/>
                        </a:spcBef>
                        <a:spcAft>
                          <a:spcPts val="0"/>
                        </a:spcAft>
                      </a:pPr>
                      <a:r>
                        <a:rPr lang="en-US" sz="1200">
                          <a:effectLst/>
                        </a:rPr>
                        <a:t>RF</a:t>
                      </a:r>
                      <a:r>
                        <a:rPr lang="en-US" sz="1200" spc="-15">
                          <a:effectLst/>
                        </a:rPr>
                        <a:t> </a:t>
                      </a:r>
                      <a:r>
                        <a:rPr lang="en-US" sz="1200">
                          <a:effectLst/>
                        </a:rPr>
                        <a:t>Frequency</a:t>
                      </a:r>
                      <a:r>
                        <a:rPr lang="en-US" sz="1200" spc="-20">
                          <a:effectLst/>
                        </a:rPr>
                        <a:t> </a:t>
                      </a:r>
                      <a:r>
                        <a:rPr lang="en-US" sz="1200">
                          <a:effectLst/>
                        </a:rPr>
                        <a:t>error</a:t>
                      </a:r>
                      <a:endParaRPr lang="en-US" sz="1100">
                        <a:effectLst/>
                        <a:latin typeface="Arial MT"/>
                        <a:ea typeface="Arial MT"/>
                        <a:cs typeface="Arial MT"/>
                      </a:endParaRPr>
                    </a:p>
                  </a:txBody>
                  <a:tcPr marL="0" marR="0" marT="0" marB="0"/>
                </a:tc>
                <a:tc>
                  <a:txBody>
                    <a:bodyPr/>
                    <a:lstStyle/>
                    <a:p>
                      <a:pPr marL="191770" marR="179070" algn="ctr">
                        <a:lnSpc>
                          <a:spcPct val="107000"/>
                        </a:lnSpc>
                        <a:spcBef>
                          <a:spcPts val="345"/>
                        </a:spcBef>
                        <a:spcAft>
                          <a:spcPts val="0"/>
                        </a:spcAft>
                      </a:pPr>
                      <a:r>
                        <a:rPr lang="en-US" sz="1200">
                          <a:effectLst/>
                        </a:rPr>
                        <a:t>Ferror</a:t>
                      </a:r>
                      <a:endParaRPr lang="en-US" sz="1100">
                        <a:effectLst/>
                        <a:latin typeface="Arial MT"/>
                        <a:ea typeface="Arial MT"/>
                        <a:cs typeface="Arial MT"/>
                      </a:endParaRPr>
                    </a:p>
                  </a:txBody>
                  <a:tcPr marL="0" marR="0" marT="0" marB="0"/>
                </a:tc>
                <a:tc>
                  <a:txBody>
                    <a:bodyPr/>
                    <a:lstStyle/>
                    <a:p>
                      <a:pPr marL="10795" algn="ctr">
                        <a:lnSpc>
                          <a:spcPct val="107000"/>
                        </a:lnSpc>
                        <a:spcBef>
                          <a:spcPts val="345"/>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L="9525" algn="ctr">
                        <a:lnSpc>
                          <a:spcPct val="107000"/>
                        </a:lnSpc>
                        <a:spcBef>
                          <a:spcPts val="345"/>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R="104775" algn="r">
                        <a:lnSpc>
                          <a:spcPct val="107000"/>
                        </a:lnSpc>
                        <a:spcBef>
                          <a:spcPts val="345"/>
                        </a:spcBef>
                        <a:spcAft>
                          <a:spcPts val="0"/>
                        </a:spcAft>
                      </a:pPr>
                      <a:r>
                        <a:rPr lang="en-US" sz="1200">
                          <a:effectLst/>
                        </a:rPr>
                        <a:t>1000</a:t>
                      </a:r>
                      <a:endParaRPr lang="en-US" sz="1100">
                        <a:effectLst/>
                        <a:latin typeface="Arial MT"/>
                        <a:ea typeface="Arial MT"/>
                        <a:cs typeface="Arial MT"/>
                      </a:endParaRPr>
                    </a:p>
                  </a:txBody>
                  <a:tcPr marL="0" marR="0" marT="0" marB="0"/>
                </a:tc>
                <a:tc>
                  <a:txBody>
                    <a:bodyPr/>
                    <a:lstStyle/>
                    <a:p>
                      <a:pPr marR="154940" algn="r">
                        <a:lnSpc>
                          <a:spcPct val="107000"/>
                        </a:lnSpc>
                        <a:spcBef>
                          <a:spcPts val="345"/>
                        </a:spcBef>
                        <a:spcAft>
                          <a:spcPts val="0"/>
                        </a:spcAft>
                      </a:pPr>
                      <a:r>
                        <a:rPr lang="en-US" sz="1200">
                          <a:effectLst/>
                        </a:rPr>
                        <a:t>ppm</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3805778899"/>
                  </a:ext>
                </a:extLst>
              </a:tr>
              <a:tr h="445135">
                <a:tc>
                  <a:txBody>
                    <a:bodyPr/>
                    <a:lstStyle/>
                    <a:p>
                      <a:pPr marL="19050" algn="l">
                        <a:lnSpc>
                          <a:spcPct val="107000"/>
                        </a:lnSpc>
                        <a:spcBef>
                          <a:spcPts val="265"/>
                        </a:spcBef>
                        <a:spcAft>
                          <a:spcPts val="0"/>
                        </a:spcAft>
                      </a:pPr>
                      <a:r>
                        <a:rPr lang="en-US" sz="1200">
                          <a:effectLst/>
                        </a:rPr>
                        <a:t>Interrogator</a:t>
                      </a:r>
                      <a:r>
                        <a:rPr lang="en-US" sz="1200" spc="-35">
                          <a:effectLst/>
                        </a:rPr>
                        <a:t> </a:t>
                      </a:r>
                      <a:r>
                        <a:rPr lang="en-US" sz="1200">
                          <a:effectLst/>
                        </a:rPr>
                        <a:t>Transmit</a:t>
                      </a:r>
                      <a:r>
                        <a:rPr lang="en-US" sz="1200" spc="-20">
                          <a:effectLst/>
                        </a:rPr>
                        <a:t> </a:t>
                      </a:r>
                      <a:r>
                        <a:rPr lang="en-US" sz="1200">
                          <a:effectLst/>
                        </a:rPr>
                        <a:t>Spurious</a:t>
                      </a:r>
                      <a:endParaRPr lang="en-US" sz="1100">
                        <a:effectLst/>
                      </a:endParaRPr>
                    </a:p>
                    <a:p>
                      <a:pPr marL="19050" algn="l">
                        <a:lnSpc>
                          <a:spcPts val="1280"/>
                        </a:lnSpc>
                        <a:spcBef>
                          <a:spcPts val="480"/>
                        </a:spcBef>
                        <a:spcAft>
                          <a:spcPts val="0"/>
                        </a:spcAft>
                      </a:pPr>
                      <a:r>
                        <a:rPr lang="en-US" sz="1200">
                          <a:effectLst/>
                        </a:rPr>
                        <a:t>Emissions,</a:t>
                      </a:r>
                      <a:r>
                        <a:rPr lang="en-US" sz="1200" spc="-25">
                          <a:effectLst/>
                        </a:rPr>
                        <a:t> </a:t>
                      </a:r>
                      <a:r>
                        <a:rPr lang="en-US" sz="1200">
                          <a:effectLst/>
                        </a:rPr>
                        <a:t>In-Band</a:t>
                      </a:r>
                      <a:endParaRPr lang="en-US" sz="1100">
                        <a:effectLst/>
                        <a:latin typeface="Arial MT"/>
                        <a:ea typeface="Arial MT"/>
                        <a:cs typeface="Arial MT"/>
                      </a:endParaRPr>
                    </a:p>
                  </a:txBody>
                  <a:tcPr marL="0" marR="0" marT="0" marB="0"/>
                </a:tc>
                <a:tc gridSpan="4">
                  <a:txBody>
                    <a:bodyPr/>
                    <a:lstStyle/>
                    <a:p>
                      <a:pPr algn="l">
                        <a:lnSpc>
                          <a:spcPct val="107000"/>
                        </a:lnSpc>
                        <a:spcBef>
                          <a:spcPts val="25"/>
                        </a:spcBef>
                        <a:spcAft>
                          <a:spcPts val="0"/>
                        </a:spcAft>
                      </a:pPr>
                      <a:r>
                        <a:rPr lang="en-US" sz="1200">
                          <a:effectLst/>
                        </a:rPr>
                        <a:t> </a:t>
                      </a:r>
                      <a:endParaRPr lang="en-US" sz="1100">
                        <a:effectLst/>
                      </a:endParaRPr>
                    </a:p>
                    <a:p>
                      <a:pPr marL="119380" algn="l">
                        <a:lnSpc>
                          <a:spcPct val="107000"/>
                        </a:lnSpc>
                        <a:spcBef>
                          <a:spcPts val="360"/>
                        </a:spcBef>
                        <a:spcAft>
                          <a:spcPts val="0"/>
                        </a:spcAft>
                      </a:pPr>
                      <a:r>
                        <a:rPr lang="en-US" sz="1200">
                          <a:effectLst/>
                        </a:rPr>
                        <a:t>In</a:t>
                      </a:r>
                      <a:r>
                        <a:rPr lang="en-US" sz="1200" spc="-20">
                          <a:effectLst/>
                        </a:rPr>
                        <a:t> </a:t>
                      </a:r>
                      <a:r>
                        <a:rPr lang="en-US" sz="1200">
                          <a:effectLst/>
                        </a:rPr>
                        <a:t>accordance</a:t>
                      </a:r>
                      <a:r>
                        <a:rPr lang="en-US" sz="1200" spc="-15">
                          <a:effectLst/>
                        </a:rPr>
                        <a:t> </a:t>
                      </a:r>
                      <a:r>
                        <a:rPr lang="en-US" sz="1200">
                          <a:effectLst/>
                        </a:rPr>
                        <a:t>with</a:t>
                      </a:r>
                      <a:r>
                        <a:rPr lang="en-US" sz="1200" spc="-5">
                          <a:effectLst/>
                        </a:rPr>
                        <a:t> </a:t>
                      </a:r>
                      <a:r>
                        <a:rPr lang="en-US" sz="1200">
                          <a:effectLst/>
                        </a:rPr>
                        <a:t>local</a:t>
                      </a:r>
                      <a:r>
                        <a:rPr lang="en-US" sz="1200" spc="-25">
                          <a:effectLst/>
                        </a:rPr>
                        <a:t> </a:t>
                      </a:r>
                      <a:r>
                        <a:rPr lang="en-US" sz="1200">
                          <a:effectLst/>
                        </a:rPr>
                        <a:t>regulations</a:t>
                      </a:r>
                      <a:endParaRPr lang="en-US" sz="11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7000"/>
                        </a:lnSpc>
                        <a:spcBef>
                          <a:spcPts val="25"/>
                        </a:spcBef>
                        <a:spcAft>
                          <a:spcPts val="0"/>
                        </a:spcAft>
                      </a:pPr>
                      <a:r>
                        <a:rPr lang="en-US" sz="1200">
                          <a:effectLst/>
                        </a:rPr>
                        <a:t> </a:t>
                      </a:r>
                      <a:endParaRPr lang="en-US" sz="1100">
                        <a:effectLst/>
                      </a:endParaRPr>
                    </a:p>
                    <a:p>
                      <a:pPr marR="72390" algn="ctr">
                        <a:lnSpc>
                          <a:spcPct val="107000"/>
                        </a:lnSpc>
                        <a:spcBef>
                          <a:spcPts val="360"/>
                        </a:spcBef>
                        <a:spcAft>
                          <a:spcPts val="0"/>
                        </a:spcAft>
                      </a:pPr>
                      <a:r>
                        <a:rPr lang="en-US" sz="1200">
                          <a:effectLst/>
                        </a:rPr>
                        <a:t>-</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129319802"/>
                  </a:ext>
                </a:extLst>
              </a:tr>
              <a:tr h="444500">
                <a:tc>
                  <a:txBody>
                    <a:bodyPr/>
                    <a:lstStyle/>
                    <a:p>
                      <a:pPr marL="19050" algn="l">
                        <a:lnSpc>
                          <a:spcPct val="107000"/>
                        </a:lnSpc>
                        <a:spcBef>
                          <a:spcPts val="270"/>
                        </a:spcBef>
                        <a:spcAft>
                          <a:spcPts val="0"/>
                        </a:spcAft>
                      </a:pPr>
                      <a:r>
                        <a:rPr lang="en-US" sz="1200">
                          <a:effectLst/>
                        </a:rPr>
                        <a:t>Interrogator</a:t>
                      </a:r>
                      <a:r>
                        <a:rPr lang="en-US" sz="1200" spc="-35">
                          <a:effectLst/>
                        </a:rPr>
                        <a:t> </a:t>
                      </a:r>
                      <a:r>
                        <a:rPr lang="en-US" sz="1200">
                          <a:effectLst/>
                        </a:rPr>
                        <a:t>Transmit</a:t>
                      </a:r>
                      <a:r>
                        <a:rPr lang="en-US" sz="1200" spc="-20">
                          <a:effectLst/>
                        </a:rPr>
                        <a:t> </a:t>
                      </a:r>
                      <a:r>
                        <a:rPr lang="en-US" sz="1200">
                          <a:effectLst/>
                        </a:rPr>
                        <a:t>Spurious</a:t>
                      </a:r>
                      <a:endParaRPr lang="en-US" sz="1100">
                        <a:effectLst/>
                      </a:endParaRPr>
                    </a:p>
                    <a:p>
                      <a:pPr marL="19050" algn="l">
                        <a:lnSpc>
                          <a:spcPts val="1280"/>
                        </a:lnSpc>
                        <a:spcBef>
                          <a:spcPts val="470"/>
                        </a:spcBef>
                        <a:spcAft>
                          <a:spcPts val="0"/>
                        </a:spcAft>
                      </a:pPr>
                      <a:r>
                        <a:rPr lang="en-US" sz="1200">
                          <a:effectLst/>
                        </a:rPr>
                        <a:t>Emissions,</a:t>
                      </a:r>
                      <a:r>
                        <a:rPr lang="en-US" sz="1200" spc="-20">
                          <a:effectLst/>
                        </a:rPr>
                        <a:t> </a:t>
                      </a:r>
                      <a:r>
                        <a:rPr lang="en-US" sz="1200">
                          <a:effectLst/>
                        </a:rPr>
                        <a:t>Out</a:t>
                      </a:r>
                      <a:r>
                        <a:rPr lang="en-US" sz="1200" spc="-20">
                          <a:effectLst/>
                        </a:rPr>
                        <a:t> </a:t>
                      </a:r>
                      <a:r>
                        <a:rPr lang="en-US" sz="1200">
                          <a:effectLst/>
                        </a:rPr>
                        <a:t>of-Band</a:t>
                      </a:r>
                      <a:endParaRPr lang="en-US" sz="1100">
                        <a:effectLst/>
                        <a:latin typeface="Arial MT"/>
                        <a:ea typeface="Arial MT"/>
                        <a:cs typeface="Arial MT"/>
                      </a:endParaRPr>
                    </a:p>
                  </a:txBody>
                  <a:tcPr marL="0" marR="0" marT="0" marB="0"/>
                </a:tc>
                <a:tc gridSpan="4">
                  <a:txBody>
                    <a:bodyPr/>
                    <a:lstStyle/>
                    <a:p>
                      <a:pPr algn="l">
                        <a:lnSpc>
                          <a:spcPct val="107000"/>
                        </a:lnSpc>
                        <a:spcBef>
                          <a:spcPts val="20"/>
                        </a:spcBef>
                        <a:spcAft>
                          <a:spcPts val="0"/>
                        </a:spcAft>
                      </a:pPr>
                      <a:r>
                        <a:rPr lang="en-US" sz="1200">
                          <a:effectLst/>
                        </a:rPr>
                        <a:t> </a:t>
                      </a:r>
                      <a:endParaRPr lang="en-US" sz="1100">
                        <a:effectLst/>
                      </a:endParaRPr>
                    </a:p>
                    <a:p>
                      <a:pPr marL="5080" algn="l">
                        <a:lnSpc>
                          <a:spcPct val="107000"/>
                        </a:lnSpc>
                        <a:spcBef>
                          <a:spcPts val="360"/>
                        </a:spcBef>
                        <a:spcAft>
                          <a:spcPts val="0"/>
                        </a:spcAft>
                      </a:pPr>
                      <a:r>
                        <a:rPr lang="en-US" sz="1200">
                          <a:effectLst/>
                        </a:rPr>
                        <a:t>In</a:t>
                      </a:r>
                      <a:r>
                        <a:rPr lang="en-US" sz="1200" spc="-20">
                          <a:effectLst/>
                        </a:rPr>
                        <a:t> </a:t>
                      </a:r>
                      <a:r>
                        <a:rPr lang="en-US" sz="1200">
                          <a:effectLst/>
                        </a:rPr>
                        <a:t>accordance</a:t>
                      </a:r>
                      <a:r>
                        <a:rPr lang="en-US" sz="1200" spc="-15">
                          <a:effectLst/>
                        </a:rPr>
                        <a:t> </a:t>
                      </a:r>
                      <a:r>
                        <a:rPr lang="en-US" sz="1200">
                          <a:effectLst/>
                        </a:rPr>
                        <a:t>with</a:t>
                      </a:r>
                      <a:r>
                        <a:rPr lang="en-US" sz="1200" spc="-5">
                          <a:effectLst/>
                        </a:rPr>
                        <a:t> </a:t>
                      </a:r>
                      <a:r>
                        <a:rPr lang="en-US" sz="1200">
                          <a:effectLst/>
                        </a:rPr>
                        <a:t>local</a:t>
                      </a:r>
                      <a:r>
                        <a:rPr lang="en-US" sz="1200" spc="-25">
                          <a:effectLst/>
                        </a:rPr>
                        <a:t> </a:t>
                      </a:r>
                      <a:r>
                        <a:rPr lang="en-US" sz="1200">
                          <a:effectLst/>
                        </a:rPr>
                        <a:t>regulations</a:t>
                      </a:r>
                      <a:endParaRPr lang="en-US" sz="11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7000"/>
                        </a:lnSpc>
                        <a:spcBef>
                          <a:spcPts val="20"/>
                        </a:spcBef>
                        <a:spcAft>
                          <a:spcPts val="0"/>
                        </a:spcAft>
                      </a:pPr>
                      <a:r>
                        <a:rPr lang="en-US" sz="1200">
                          <a:effectLst/>
                        </a:rPr>
                        <a:t> </a:t>
                      </a:r>
                      <a:endParaRPr lang="en-US" sz="1100">
                        <a:effectLst/>
                      </a:endParaRPr>
                    </a:p>
                    <a:p>
                      <a:pPr marR="72390" algn="ctr">
                        <a:lnSpc>
                          <a:spcPct val="107000"/>
                        </a:lnSpc>
                        <a:spcBef>
                          <a:spcPts val="360"/>
                        </a:spcBef>
                        <a:spcAft>
                          <a:spcPts val="0"/>
                        </a:spcAft>
                      </a:pPr>
                      <a:r>
                        <a:rPr lang="en-US" sz="1200">
                          <a:effectLst/>
                        </a:rPr>
                        <a:t>-</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3223906025"/>
                  </a:ext>
                </a:extLst>
              </a:tr>
              <a:tr h="216535">
                <a:tc>
                  <a:txBody>
                    <a:bodyPr/>
                    <a:lstStyle/>
                    <a:p>
                      <a:pPr marL="5080" algn="l">
                        <a:lnSpc>
                          <a:spcPts val="1285"/>
                        </a:lnSpc>
                        <a:spcBef>
                          <a:spcPts val="320"/>
                        </a:spcBef>
                        <a:spcAft>
                          <a:spcPts val="0"/>
                        </a:spcAft>
                      </a:pPr>
                      <a:r>
                        <a:rPr lang="en-US" sz="1200">
                          <a:effectLst/>
                        </a:rPr>
                        <a:t>RF</a:t>
                      </a:r>
                      <a:r>
                        <a:rPr lang="en-US" sz="1200" spc="-20">
                          <a:effectLst/>
                        </a:rPr>
                        <a:t> </a:t>
                      </a:r>
                      <a:r>
                        <a:rPr lang="en-US" sz="1200">
                          <a:effectLst/>
                        </a:rPr>
                        <a:t>Bandwidth</a:t>
                      </a:r>
                      <a:endParaRPr lang="en-US" sz="1100">
                        <a:effectLst/>
                        <a:latin typeface="Arial MT"/>
                        <a:ea typeface="Arial MT"/>
                        <a:cs typeface="Arial MT"/>
                      </a:endParaRPr>
                    </a:p>
                  </a:txBody>
                  <a:tcPr marL="0" marR="0" marT="0" marB="0"/>
                </a:tc>
                <a:tc gridSpan="4">
                  <a:txBody>
                    <a:bodyPr/>
                    <a:lstStyle/>
                    <a:p>
                      <a:pPr marL="192405" algn="l">
                        <a:lnSpc>
                          <a:spcPts val="1285"/>
                        </a:lnSpc>
                        <a:spcBef>
                          <a:spcPts val="320"/>
                        </a:spcBef>
                        <a:spcAft>
                          <a:spcPts val="0"/>
                        </a:spcAft>
                      </a:pPr>
                      <a:r>
                        <a:rPr lang="en-US" sz="1200">
                          <a:effectLst/>
                        </a:rPr>
                        <a:t>In</a:t>
                      </a:r>
                      <a:r>
                        <a:rPr lang="en-US" sz="1200" spc="-20">
                          <a:effectLst/>
                        </a:rPr>
                        <a:t> </a:t>
                      </a:r>
                      <a:r>
                        <a:rPr lang="en-US" sz="1200">
                          <a:effectLst/>
                        </a:rPr>
                        <a:t>accordance</a:t>
                      </a:r>
                      <a:r>
                        <a:rPr lang="en-US" sz="1200" spc="-15">
                          <a:effectLst/>
                        </a:rPr>
                        <a:t> </a:t>
                      </a:r>
                      <a:r>
                        <a:rPr lang="en-US" sz="1200">
                          <a:effectLst/>
                        </a:rPr>
                        <a:t>with</a:t>
                      </a:r>
                      <a:r>
                        <a:rPr lang="en-US" sz="1200" spc="-15">
                          <a:effectLst/>
                        </a:rPr>
                        <a:t> </a:t>
                      </a:r>
                      <a:r>
                        <a:rPr lang="en-US" sz="1200">
                          <a:effectLst/>
                        </a:rPr>
                        <a:t>local</a:t>
                      </a:r>
                      <a:r>
                        <a:rPr lang="en-US" sz="1200" spc="-10">
                          <a:effectLst/>
                        </a:rPr>
                        <a:t> </a:t>
                      </a:r>
                      <a:r>
                        <a:rPr lang="en-US" sz="1200">
                          <a:effectLst/>
                        </a:rPr>
                        <a:t>regulations</a:t>
                      </a:r>
                      <a:endParaRPr lang="en-US" sz="11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8255" algn="ctr">
                        <a:lnSpc>
                          <a:spcPts val="1285"/>
                        </a:lnSpc>
                        <a:spcBef>
                          <a:spcPts val="320"/>
                        </a:spcBef>
                        <a:spcAft>
                          <a:spcPts val="0"/>
                        </a:spcAft>
                      </a:pPr>
                      <a:r>
                        <a:rPr lang="en-US" sz="1200">
                          <a:effectLst/>
                        </a:rPr>
                        <a:t>-</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583119599"/>
                  </a:ext>
                </a:extLst>
              </a:tr>
              <a:tr h="389255">
                <a:tc>
                  <a:txBody>
                    <a:bodyPr/>
                    <a:lstStyle/>
                    <a:p>
                      <a:pPr marL="5080" algn="l">
                        <a:lnSpc>
                          <a:spcPct val="107000"/>
                        </a:lnSpc>
                        <a:spcBef>
                          <a:spcPts val="965"/>
                        </a:spcBef>
                        <a:spcAft>
                          <a:spcPts val="0"/>
                        </a:spcAft>
                      </a:pPr>
                      <a:r>
                        <a:rPr lang="en-US" sz="1200">
                          <a:effectLst/>
                        </a:rPr>
                        <a:t>Transmit</a:t>
                      </a:r>
                      <a:r>
                        <a:rPr lang="en-US" sz="1200" spc="-5">
                          <a:effectLst/>
                        </a:rPr>
                        <a:t> </a:t>
                      </a:r>
                      <a:r>
                        <a:rPr lang="en-US" sz="1200">
                          <a:effectLst/>
                        </a:rPr>
                        <a:t>data</a:t>
                      </a:r>
                      <a:r>
                        <a:rPr lang="en-US" sz="1200" spc="-25">
                          <a:effectLst/>
                        </a:rPr>
                        <a:t> </a:t>
                      </a:r>
                      <a:r>
                        <a:rPr lang="en-US" sz="1200">
                          <a:effectLst/>
                        </a:rPr>
                        <a:t>rate</a:t>
                      </a:r>
                      <a:endParaRPr lang="en-US" sz="1100">
                        <a:effectLst/>
                        <a:latin typeface="Arial MT"/>
                        <a:ea typeface="Arial MT"/>
                        <a:cs typeface="Arial MT"/>
                      </a:endParaRPr>
                    </a:p>
                  </a:txBody>
                  <a:tcPr marL="0" marR="0" marT="0" marB="0"/>
                </a:tc>
                <a:tc>
                  <a:txBody>
                    <a:bodyPr/>
                    <a:lstStyle/>
                    <a:p>
                      <a:pPr marL="171450" marR="179705" algn="ctr">
                        <a:lnSpc>
                          <a:spcPct val="107000"/>
                        </a:lnSpc>
                        <a:spcBef>
                          <a:spcPts val="965"/>
                        </a:spcBef>
                        <a:spcAft>
                          <a:spcPts val="0"/>
                        </a:spcAft>
                      </a:pPr>
                      <a:r>
                        <a:rPr lang="en-US" sz="1200">
                          <a:effectLst/>
                        </a:rPr>
                        <a:t>TRate</a:t>
                      </a:r>
                      <a:endParaRPr lang="en-US" sz="1100">
                        <a:effectLst/>
                        <a:latin typeface="Arial MT"/>
                        <a:ea typeface="Arial MT"/>
                        <a:cs typeface="Arial MT"/>
                      </a:endParaRPr>
                    </a:p>
                  </a:txBody>
                  <a:tcPr marL="0" marR="0" marT="0" marB="0"/>
                </a:tc>
                <a:tc>
                  <a:txBody>
                    <a:bodyPr/>
                    <a:lstStyle/>
                    <a:p>
                      <a:pPr marL="292735" algn="l">
                        <a:lnSpc>
                          <a:spcPct val="107000"/>
                        </a:lnSpc>
                        <a:spcBef>
                          <a:spcPts val="965"/>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L="103505" marR="99060" algn="ctr">
                        <a:lnSpc>
                          <a:spcPct val="107000"/>
                        </a:lnSpc>
                        <a:spcBef>
                          <a:spcPts val="965"/>
                        </a:spcBef>
                        <a:spcAft>
                          <a:spcPts val="0"/>
                        </a:spcAft>
                      </a:pPr>
                      <a:r>
                        <a:rPr lang="en-US" sz="1200">
                          <a:effectLst/>
                        </a:rPr>
                        <a:t>26K</a:t>
                      </a:r>
                      <a:endParaRPr lang="en-US" sz="1100">
                        <a:effectLst/>
                        <a:latin typeface="Arial MT"/>
                        <a:ea typeface="Arial MT"/>
                        <a:cs typeface="Arial MT"/>
                      </a:endParaRPr>
                    </a:p>
                  </a:txBody>
                  <a:tcPr marL="0" marR="0" marT="0" marB="0"/>
                </a:tc>
                <a:tc>
                  <a:txBody>
                    <a:bodyPr/>
                    <a:lstStyle/>
                    <a:p>
                      <a:pPr marL="126365" algn="ctr">
                        <a:lnSpc>
                          <a:spcPct val="107000"/>
                        </a:lnSpc>
                        <a:spcBef>
                          <a:spcPts val="965"/>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R="165735" algn="r">
                        <a:lnSpc>
                          <a:spcPct val="107000"/>
                        </a:lnSpc>
                        <a:spcBef>
                          <a:spcPts val="965"/>
                        </a:spcBef>
                        <a:spcAft>
                          <a:spcPts val="0"/>
                        </a:spcAft>
                      </a:pPr>
                      <a:r>
                        <a:rPr lang="en-US" sz="1200">
                          <a:effectLst/>
                        </a:rPr>
                        <a:t>bps</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4248161702"/>
                  </a:ext>
                </a:extLst>
              </a:tr>
              <a:tr h="215900">
                <a:tc>
                  <a:txBody>
                    <a:bodyPr/>
                    <a:lstStyle/>
                    <a:p>
                      <a:pPr marL="5080" algn="l">
                        <a:lnSpc>
                          <a:spcPts val="1285"/>
                        </a:lnSpc>
                        <a:spcBef>
                          <a:spcPts val="315"/>
                        </a:spcBef>
                        <a:spcAft>
                          <a:spcPts val="0"/>
                        </a:spcAft>
                      </a:pPr>
                      <a:r>
                        <a:rPr lang="en-US" sz="1200">
                          <a:effectLst/>
                        </a:rPr>
                        <a:t>Modulation</a:t>
                      </a:r>
                      <a:endParaRPr lang="en-US" sz="1100">
                        <a:effectLst/>
                        <a:latin typeface="Arial MT"/>
                        <a:ea typeface="Arial MT"/>
                        <a:cs typeface="Arial MT"/>
                      </a:endParaRPr>
                    </a:p>
                  </a:txBody>
                  <a:tcPr marL="0" marR="0" marT="0" marB="0"/>
                </a:tc>
                <a:tc gridSpan="5">
                  <a:txBody>
                    <a:bodyPr/>
                    <a:lstStyle/>
                    <a:p>
                      <a:pPr marL="1109980" marR="1037590" algn="ctr">
                        <a:lnSpc>
                          <a:spcPts val="1285"/>
                        </a:lnSpc>
                        <a:spcBef>
                          <a:spcPts val="315"/>
                        </a:spcBef>
                        <a:spcAft>
                          <a:spcPts val="0"/>
                        </a:spcAft>
                      </a:pPr>
                      <a:r>
                        <a:rPr lang="en-US" sz="1200">
                          <a:effectLst/>
                        </a:rPr>
                        <a:t>ASK</a:t>
                      </a:r>
                      <a:endParaRPr lang="en-US" sz="11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4774256"/>
                  </a:ext>
                </a:extLst>
              </a:tr>
              <a:tr h="222885">
                <a:tc>
                  <a:txBody>
                    <a:bodyPr/>
                    <a:lstStyle/>
                    <a:p>
                      <a:pPr marL="5080" algn="l">
                        <a:lnSpc>
                          <a:spcPts val="1280"/>
                        </a:lnSpc>
                        <a:spcBef>
                          <a:spcPts val="375"/>
                        </a:spcBef>
                        <a:spcAft>
                          <a:spcPts val="0"/>
                        </a:spcAft>
                      </a:pPr>
                      <a:r>
                        <a:rPr lang="en-US" sz="1200">
                          <a:effectLst/>
                        </a:rPr>
                        <a:t>Modulation</a:t>
                      </a:r>
                      <a:r>
                        <a:rPr lang="en-US" sz="1200" spc="-25">
                          <a:effectLst/>
                        </a:rPr>
                        <a:t> </a:t>
                      </a:r>
                      <a:r>
                        <a:rPr lang="en-US" sz="1200">
                          <a:effectLst/>
                        </a:rPr>
                        <a:t>depth</a:t>
                      </a:r>
                      <a:endParaRPr lang="en-US" sz="1100">
                        <a:effectLst/>
                        <a:latin typeface="Arial MT"/>
                        <a:ea typeface="Arial MT"/>
                        <a:cs typeface="Arial MT"/>
                      </a:endParaRPr>
                    </a:p>
                  </a:txBody>
                  <a:tcPr marL="0" marR="0" marT="0" marB="0"/>
                </a:tc>
                <a:tc gridSpan="5">
                  <a:txBody>
                    <a:bodyPr/>
                    <a:lstStyle/>
                    <a:p>
                      <a:pPr marL="1109980" marR="1194435" algn="ctr">
                        <a:lnSpc>
                          <a:spcPts val="1280"/>
                        </a:lnSpc>
                        <a:spcBef>
                          <a:spcPts val="375"/>
                        </a:spcBef>
                        <a:spcAft>
                          <a:spcPts val="0"/>
                        </a:spcAft>
                      </a:pPr>
                      <a:r>
                        <a:rPr lang="en-US" sz="1200">
                          <a:effectLst/>
                        </a:rPr>
                        <a:t>90%</a:t>
                      </a:r>
                      <a:r>
                        <a:rPr lang="en-US" sz="1200" spc="-20">
                          <a:effectLst/>
                        </a:rPr>
                        <a:t> </a:t>
                      </a:r>
                      <a:r>
                        <a:rPr lang="en-US" sz="1200">
                          <a:effectLst/>
                        </a:rPr>
                        <a:t>normally</a:t>
                      </a:r>
                      <a:endParaRPr lang="en-US" sz="11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0936180"/>
                  </a:ext>
                </a:extLst>
              </a:tr>
              <a:tr h="222885">
                <a:tc>
                  <a:txBody>
                    <a:bodyPr/>
                    <a:lstStyle/>
                    <a:p>
                      <a:pPr marL="5080" algn="l">
                        <a:lnSpc>
                          <a:spcPts val="1290"/>
                        </a:lnSpc>
                        <a:spcBef>
                          <a:spcPts val="365"/>
                        </a:spcBef>
                        <a:spcAft>
                          <a:spcPts val="0"/>
                        </a:spcAft>
                      </a:pPr>
                      <a:r>
                        <a:rPr lang="en-US" sz="1200">
                          <a:effectLst/>
                        </a:rPr>
                        <a:t>Data</a:t>
                      </a:r>
                      <a:r>
                        <a:rPr lang="en-US" sz="1200" spc="-15">
                          <a:effectLst/>
                        </a:rPr>
                        <a:t> </a:t>
                      </a:r>
                      <a:r>
                        <a:rPr lang="en-US" sz="1200">
                          <a:effectLst/>
                        </a:rPr>
                        <a:t>Coding</a:t>
                      </a:r>
                      <a:endParaRPr lang="en-US" sz="1100">
                        <a:effectLst/>
                        <a:latin typeface="Arial MT"/>
                        <a:ea typeface="Arial MT"/>
                        <a:cs typeface="Arial MT"/>
                      </a:endParaRPr>
                    </a:p>
                  </a:txBody>
                  <a:tcPr marL="0" marR="0" marT="0" marB="0"/>
                </a:tc>
                <a:tc gridSpan="5">
                  <a:txBody>
                    <a:bodyPr/>
                    <a:lstStyle/>
                    <a:p>
                      <a:pPr marL="1109980" marR="1037590" algn="ctr">
                        <a:lnSpc>
                          <a:spcPts val="1290"/>
                        </a:lnSpc>
                        <a:spcBef>
                          <a:spcPts val="365"/>
                        </a:spcBef>
                        <a:spcAft>
                          <a:spcPts val="0"/>
                        </a:spcAft>
                      </a:pPr>
                      <a:r>
                        <a:rPr lang="en-US" sz="1200">
                          <a:effectLst/>
                        </a:rPr>
                        <a:t>PIE</a:t>
                      </a:r>
                      <a:endParaRPr lang="en-US" sz="11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9188386"/>
                  </a:ext>
                </a:extLst>
              </a:tr>
              <a:tr h="220980">
                <a:tc>
                  <a:txBody>
                    <a:bodyPr/>
                    <a:lstStyle/>
                    <a:p>
                      <a:pPr marL="5080" algn="l">
                        <a:lnSpc>
                          <a:spcPts val="1285"/>
                        </a:lnSpc>
                        <a:spcBef>
                          <a:spcPts val="360"/>
                        </a:spcBef>
                        <a:spcAft>
                          <a:spcPts val="0"/>
                        </a:spcAft>
                      </a:pPr>
                      <a:r>
                        <a:rPr lang="en-US" sz="1200">
                          <a:effectLst/>
                        </a:rPr>
                        <a:t>Demodulation</a:t>
                      </a:r>
                      <a:endParaRPr lang="en-US" sz="1100">
                        <a:effectLst/>
                        <a:latin typeface="Arial MT"/>
                        <a:ea typeface="Arial MT"/>
                        <a:cs typeface="Arial MT"/>
                      </a:endParaRPr>
                    </a:p>
                  </a:txBody>
                  <a:tcPr marL="0" marR="0" marT="0" marB="0"/>
                </a:tc>
                <a:tc gridSpan="5">
                  <a:txBody>
                    <a:bodyPr/>
                    <a:lstStyle/>
                    <a:p>
                      <a:pPr marL="1109980" marR="1037590" algn="ctr">
                        <a:lnSpc>
                          <a:spcPts val="1285"/>
                        </a:lnSpc>
                        <a:spcBef>
                          <a:spcPts val="360"/>
                        </a:spcBef>
                        <a:spcAft>
                          <a:spcPts val="0"/>
                        </a:spcAft>
                      </a:pPr>
                      <a:r>
                        <a:rPr lang="en-US" sz="1200">
                          <a:effectLst/>
                        </a:rPr>
                        <a:t>ASK</a:t>
                      </a:r>
                      <a:endParaRPr lang="en-US" sz="11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0616680"/>
                  </a:ext>
                </a:extLst>
              </a:tr>
              <a:tr h="389255">
                <a:tc>
                  <a:txBody>
                    <a:bodyPr/>
                    <a:lstStyle/>
                    <a:p>
                      <a:pPr marL="5080" algn="l">
                        <a:lnSpc>
                          <a:spcPct val="107000"/>
                        </a:lnSpc>
                        <a:spcBef>
                          <a:spcPts val="960"/>
                        </a:spcBef>
                        <a:spcAft>
                          <a:spcPts val="0"/>
                        </a:spcAft>
                      </a:pPr>
                      <a:r>
                        <a:rPr lang="en-US" sz="1200">
                          <a:effectLst/>
                        </a:rPr>
                        <a:t>Download</a:t>
                      </a:r>
                      <a:r>
                        <a:rPr lang="en-US" sz="1200" spc="-15">
                          <a:effectLst/>
                        </a:rPr>
                        <a:t> </a:t>
                      </a:r>
                      <a:r>
                        <a:rPr lang="en-US" sz="1200">
                          <a:effectLst/>
                        </a:rPr>
                        <a:t>data</a:t>
                      </a:r>
                      <a:r>
                        <a:rPr lang="en-US" sz="1200" spc="-25">
                          <a:effectLst/>
                        </a:rPr>
                        <a:t> </a:t>
                      </a:r>
                      <a:r>
                        <a:rPr lang="en-US" sz="1200">
                          <a:effectLst/>
                        </a:rPr>
                        <a:t>rate</a:t>
                      </a:r>
                      <a:endParaRPr lang="en-US" sz="1100">
                        <a:effectLst/>
                        <a:latin typeface="Arial MT"/>
                        <a:ea typeface="Arial MT"/>
                        <a:cs typeface="Arial MT"/>
                      </a:endParaRPr>
                    </a:p>
                  </a:txBody>
                  <a:tcPr marL="0" marR="0" marT="0" marB="0"/>
                </a:tc>
                <a:tc>
                  <a:txBody>
                    <a:bodyPr/>
                    <a:lstStyle/>
                    <a:p>
                      <a:pPr marL="162560" marR="179705" algn="ctr">
                        <a:lnSpc>
                          <a:spcPct val="107000"/>
                        </a:lnSpc>
                        <a:spcBef>
                          <a:spcPts val="960"/>
                        </a:spcBef>
                        <a:spcAft>
                          <a:spcPts val="0"/>
                        </a:spcAft>
                      </a:pPr>
                      <a:r>
                        <a:rPr lang="en-US" sz="1200">
                          <a:effectLst/>
                        </a:rPr>
                        <a:t>DRate</a:t>
                      </a:r>
                      <a:endParaRPr lang="en-US" sz="1100">
                        <a:effectLst/>
                        <a:latin typeface="Arial MT"/>
                        <a:ea typeface="Arial MT"/>
                        <a:cs typeface="Arial MT"/>
                      </a:endParaRPr>
                    </a:p>
                  </a:txBody>
                  <a:tcPr marL="0" marR="0" marT="0" marB="0"/>
                </a:tc>
                <a:tc>
                  <a:txBody>
                    <a:bodyPr/>
                    <a:lstStyle/>
                    <a:p>
                      <a:pPr marL="292735" algn="l">
                        <a:lnSpc>
                          <a:spcPct val="107000"/>
                        </a:lnSpc>
                        <a:spcBef>
                          <a:spcPts val="960"/>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L="103505" marR="99060" algn="ctr">
                        <a:lnSpc>
                          <a:spcPct val="107000"/>
                        </a:lnSpc>
                        <a:spcBef>
                          <a:spcPts val="960"/>
                        </a:spcBef>
                        <a:spcAft>
                          <a:spcPts val="0"/>
                        </a:spcAft>
                      </a:pPr>
                      <a:r>
                        <a:rPr lang="en-US" sz="1200">
                          <a:effectLst/>
                        </a:rPr>
                        <a:t>40K</a:t>
                      </a:r>
                      <a:endParaRPr lang="en-US" sz="1100">
                        <a:effectLst/>
                        <a:latin typeface="Arial MT"/>
                        <a:ea typeface="Arial MT"/>
                        <a:cs typeface="Arial MT"/>
                      </a:endParaRPr>
                    </a:p>
                  </a:txBody>
                  <a:tcPr marL="0" marR="0" marT="0" marB="0"/>
                </a:tc>
                <a:tc>
                  <a:txBody>
                    <a:bodyPr/>
                    <a:lstStyle/>
                    <a:p>
                      <a:pPr marL="126365" algn="ctr">
                        <a:lnSpc>
                          <a:spcPct val="107000"/>
                        </a:lnSpc>
                        <a:spcBef>
                          <a:spcPts val="960"/>
                        </a:spcBef>
                        <a:spcAft>
                          <a:spcPts val="0"/>
                        </a:spcAft>
                      </a:pPr>
                      <a:r>
                        <a:rPr lang="en-US" sz="1200">
                          <a:effectLst/>
                        </a:rPr>
                        <a:t>-</a:t>
                      </a:r>
                      <a:endParaRPr lang="en-US" sz="1100">
                        <a:effectLst/>
                        <a:latin typeface="Arial MT"/>
                        <a:ea typeface="Arial MT"/>
                        <a:cs typeface="Arial MT"/>
                      </a:endParaRPr>
                    </a:p>
                  </a:txBody>
                  <a:tcPr marL="0" marR="0" marT="0" marB="0"/>
                </a:tc>
                <a:tc>
                  <a:txBody>
                    <a:bodyPr/>
                    <a:lstStyle/>
                    <a:p>
                      <a:pPr marR="165735" algn="r">
                        <a:lnSpc>
                          <a:spcPct val="107000"/>
                        </a:lnSpc>
                        <a:spcBef>
                          <a:spcPts val="960"/>
                        </a:spcBef>
                        <a:spcAft>
                          <a:spcPts val="0"/>
                        </a:spcAft>
                      </a:pPr>
                      <a:r>
                        <a:rPr lang="en-US" sz="1200">
                          <a:effectLst/>
                        </a:rPr>
                        <a:t>bps</a:t>
                      </a:r>
                      <a:endParaRPr lang="en-US" sz="1100">
                        <a:effectLst/>
                        <a:latin typeface="Arial MT"/>
                        <a:ea typeface="Arial MT"/>
                        <a:cs typeface="Arial MT"/>
                      </a:endParaRPr>
                    </a:p>
                  </a:txBody>
                  <a:tcPr marL="0" marR="0" marT="0" marB="0"/>
                </a:tc>
                <a:extLst>
                  <a:ext uri="{0D108BD9-81ED-4DB2-BD59-A6C34878D82A}">
                    <a16:rowId xmlns:a16="http://schemas.microsoft.com/office/drawing/2014/main" val="714871242"/>
                  </a:ext>
                </a:extLst>
              </a:tr>
              <a:tr h="216535">
                <a:tc>
                  <a:txBody>
                    <a:bodyPr/>
                    <a:lstStyle/>
                    <a:p>
                      <a:pPr marL="5080" algn="l">
                        <a:lnSpc>
                          <a:spcPts val="1280"/>
                        </a:lnSpc>
                        <a:spcBef>
                          <a:spcPts val="325"/>
                        </a:spcBef>
                        <a:spcAft>
                          <a:spcPts val="0"/>
                        </a:spcAft>
                      </a:pPr>
                      <a:r>
                        <a:rPr lang="en-US" sz="1200">
                          <a:effectLst/>
                        </a:rPr>
                        <a:t>Data</a:t>
                      </a:r>
                      <a:r>
                        <a:rPr lang="en-US" sz="1200" spc="-15">
                          <a:effectLst/>
                        </a:rPr>
                        <a:t> </a:t>
                      </a:r>
                      <a:r>
                        <a:rPr lang="en-US" sz="1200">
                          <a:effectLst/>
                        </a:rPr>
                        <a:t>encoding</a:t>
                      </a:r>
                      <a:endParaRPr lang="en-US" sz="1100">
                        <a:effectLst/>
                        <a:latin typeface="Arial MT"/>
                        <a:ea typeface="Arial MT"/>
                        <a:cs typeface="Arial MT"/>
                      </a:endParaRPr>
                    </a:p>
                  </a:txBody>
                  <a:tcPr marL="0" marR="0" marT="0" marB="0"/>
                </a:tc>
                <a:tc gridSpan="5">
                  <a:txBody>
                    <a:bodyPr/>
                    <a:lstStyle/>
                    <a:p>
                      <a:pPr marL="1109980" marR="1038860" algn="ctr">
                        <a:lnSpc>
                          <a:spcPts val="1280"/>
                        </a:lnSpc>
                        <a:spcBef>
                          <a:spcPts val="325"/>
                        </a:spcBef>
                        <a:spcAft>
                          <a:spcPts val="0"/>
                        </a:spcAft>
                      </a:pPr>
                      <a:r>
                        <a:rPr lang="en-US" sz="1200" dirty="0">
                          <a:effectLst/>
                        </a:rPr>
                        <a:t>FM0</a:t>
                      </a:r>
                      <a:endParaRPr lang="en-US" sz="11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2078572"/>
                  </a:ext>
                </a:extLst>
              </a:tr>
            </a:tbl>
          </a:graphicData>
        </a:graphic>
      </p:graphicFrame>
    </p:spTree>
    <p:extLst>
      <p:ext uri="{BB962C8B-B14F-4D97-AF65-F5344CB8AC3E}">
        <p14:creationId xmlns:p14="http://schemas.microsoft.com/office/powerpoint/2010/main" val="3495253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그룹 13"/>
          <p:cNvGrpSpPr>
            <a:grpSpLocks/>
          </p:cNvGrpSpPr>
          <p:nvPr/>
        </p:nvGrpSpPr>
        <p:grpSpPr bwMode="auto">
          <a:xfrm>
            <a:off x="0" y="494858"/>
            <a:ext cx="9080163" cy="52833"/>
            <a:chOff x="107506" y="495917"/>
            <a:chExt cx="9081088" cy="52831"/>
          </a:xfrm>
        </p:grpSpPr>
        <p:cxnSp>
          <p:nvCxnSpPr>
            <p:cNvPr id="16" name="직선 연결선 15"/>
            <p:cNvCxnSpPr/>
            <p:nvPr/>
          </p:nvCxnSpPr>
          <p:spPr>
            <a:xfrm>
              <a:off x="4723951" y="495917"/>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07506" y="548748"/>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 name="슬라이드 번호 개체 틀 1"/>
          <p:cNvSpPr>
            <a:spLocks noGrp="1"/>
          </p:cNvSpPr>
          <p:nvPr>
            <p:ph type="sldNum" sz="quarter" idx="12"/>
          </p:nvPr>
        </p:nvSpPr>
        <p:spPr>
          <a:xfrm>
            <a:off x="6553200" y="6527800"/>
            <a:ext cx="2133600" cy="365125"/>
          </a:xfrm>
        </p:spPr>
        <p:txBody>
          <a:bodyPr/>
          <a:lstStyle/>
          <a:p>
            <a:pPr>
              <a:defRPr/>
            </a:pPr>
            <a:fld id="{5E9AE611-6383-4613-AE9B-AAAFA1781735}" type="slidenum">
              <a:rPr lang="ko-KR" altLang="en-US" sz="1400">
                <a:solidFill>
                  <a:srgbClr val="002060"/>
                </a:solidFill>
                <a:latin typeface="Times New Roman" pitchFamily="18" charset="0"/>
                <a:cs typeface="Times New Roman" pitchFamily="18" charset="0"/>
              </a:rPr>
              <a:pPr>
                <a:defRPr/>
              </a:pPr>
              <a:t>7</a:t>
            </a:fld>
            <a:endParaRPr lang="ko-KR" altLang="en-US" sz="1400" dirty="0">
              <a:solidFill>
                <a:srgbClr val="002060"/>
              </a:solidFill>
              <a:latin typeface="Times New Roman" pitchFamily="18" charset="0"/>
              <a:cs typeface="Times New Roman" pitchFamily="18" charset="0"/>
            </a:endParaRPr>
          </a:p>
        </p:txBody>
      </p:sp>
      <p:sp>
        <p:nvSpPr>
          <p:cNvPr id="3" name="AutoShape 4" descr="Diagram of the electric fields (blue) and magnetic fields (red) radiated by  a dipole antenna (black rods) during transmission. | 첨단 기술, 기술, 과학"/>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2" name="그룹 13"/>
          <p:cNvGrpSpPr>
            <a:grpSpLocks/>
          </p:cNvGrpSpPr>
          <p:nvPr/>
        </p:nvGrpSpPr>
        <p:grpSpPr bwMode="auto">
          <a:xfrm>
            <a:off x="-8965" y="260350"/>
            <a:ext cx="9064937" cy="4537075"/>
            <a:chOff x="107506" y="260865"/>
            <a:chExt cx="9065846" cy="4537303"/>
          </a:xfrm>
        </p:grpSpPr>
        <p:cxnSp>
          <p:nvCxnSpPr>
            <p:cNvPr id="14" name="직선 연결선 13"/>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19" name="Text Box 3"/>
          <p:cNvSpPr txBox="1">
            <a:spLocks noChangeArrowheads="1"/>
          </p:cNvSpPr>
          <p:nvPr/>
        </p:nvSpPr>
        <p:spPr bwMode="auto">
          <a:xfrm>
            <a:off x="398271" y="139700"/>
            <a:ext cx="7696200" cy="707886"/>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3</a:t>
            </a:r>
            <a:r>
              <a:rPr lang="en-US" altLang="ko-KR" sz="2000" b="1" dirty="0" smtClean="0">
                <a:latin typeface="Times New Roman" panose="02020603050405020304" pitchFamily="18" charset="0"/>
                <a:ea typeface="+mn-ea"/>
                <a:cs typeface="Times New Roman" panose="02020603050405020304" pitchFamily="18" charset="0"/>
              </a:rPr>
              <a:t>. </a:t>
            </a:r>
            <a:r>
              <a:rPr lang="en-US" altLang="ko-KR" sz="2000" b="1" dirty="0" smtClean="0">
                <a:latin typeface="Times New Roman" pitchFamily="18" charset="0"/>
                <a:ea typeface="바탕" pitchFamily="18" charset="-127"/>
                <a:cs typeface="Times New Roman" pitchFamily="18" charset="0"/>
              </a:rPr>
              <a:t>Pinout</a:t>
            </a:r>
            <a:endParaRPr lang="en-US" altLang="ko-KR" sz="2000" b="1" dirty="0">
              <a:latin typeface="Times New Roman" pitchFamily="18" charset="0"/>
              <a:ea typeface="바탕" pitchFamily="18" charset="-127"/>
              <a:cs typeface="Times New Roman" pitchFamily="18" charset="0"/>
            </a:endParaRPr>
          </a:p>
          <a:p>
            <a:pPr>
              <a:defRPr/>
            </a:pPr>
            <a:endParaRPr lang="en-US" altLang="ko-KR" sz="2000" b="1" dirty="0">
              <a:latin typeface="Times New Roman" panose="02020603050405020304" pitchFamily="18" charset="0"/>
              <a:ea typeface="+mn-ea"/>
              <a:cs typeface="Times New Roman" panose="02020603050405020304" pitchFamily="18" charset="0"/>
            </a:endParaRPr>
          </a:p>
        </p:txBody>
      </p:sp>
      <p:sp>
        <p:nvSpPr>
          <p:cNvPr id="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4"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2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3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Gulim" panose="020B0600000101010101" pitchFamily="50" charset="-127"/>
                <a:ea typeface="Gulim" panose="020B0600000101010101" pitchFamily="50" charset="-127"/>
              </a:defRPr>
            </a:lvl1pPr>
            <a:lvl2pPr marL="742950" indent="-285750">
              <a:defRPr kumimoji="1">
                <a:solidFill>
                  <a:schemeClr val="tx1"/>
                </a:solidFill>
                <a:latin typeface="Gulim" panose="020B0600000101010101" pitchFamily="50" charset="-127"/>
                <a:ea typeface="Gulim" panose="020B0600000101010101" pitchFamily="50" charset="-127"/>
              </a:defRPr>
            </a:lvl2pPr>
            <a:lvl3pPr marL="1143000" indent="-228600">
              <a:defRPr kumimoji="1">
                <a:solidFill>
                  <a:schemeClr val="tx1"/>
                </a:solidFill>
                <a:latin typeface="Gulim" panose="020B0600000101010101" pitchFamily="50" charset="-127"/>
                <a:ea typeface="Gulim" panose="020B0600000101010101" pitchFamily="50" charset="-127"/>
              </a:defRPr>
            </a:lvl3pPr>
            <a:lvl4pPr marL="1600200" indent="-228600">
              <a:defRPr kumimoji="1">
                <a:solidFill>
                  <a:schemeClr val="tx1"/>
                </a:solidFill>
                <a:latin typeface="Gulim" panose="020B0600000101010101" pitchFamily="50" charset="-127"/>
                <a:ea typeface="Gulim" panose="020B0600000101010101" pitchFamily="50" charset="-127"/>
              </a:defRPr>
            </a:lvl4pPr>
            <a:lvl5pPr marL="2057400" indent="-228600">
              <a:defRPr kumimoji="1">
                <a:solidFill>
                  <a:schemeClr val="tx1"/>
                </a:solidFill>
                <a:latin typeface="Gulim" panose="020B0600000101010101" pitchFamily="50" charset="-127"/>
                <a:ea typeface="Gulim" panose="020B0600000101010101" pitchFamily="50" charset="-127"/>
              </a:defRPr>
            </a:lvl5pPr>
            <a:lvl6pPr marL="25146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6pPr>
            <a:lvl7pPr marL="29718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7pPr>
            <a:lvl8pPr marL="34290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8pPr>
            <a:lvl9pPr marL="3886200" indent="-228600" eaLnBrk="0" fontAlgn="base" hangingPunct="0">
              <a:spcBef>
                <a:spcPct val="0"/>
              </a:spcBef>
              <a:spcAft>
                <a:spcPct val="0"/>
              </a:spcAft>
              <a:defRPr kumimoji="1">
                <a:solidFill>
                  <a:schemeClr val="tx1"/>
                </a:solidFill>
                <a:latin typeface="Gulim" panose="020B0600000101010101" pitchFamily="50" charset="-127"/>
                <a:ea typeface="Gulim" panose="020B0600000101010101" pitchFamily="50" charset="-127"/>
              </a:defRPr>
            </a:lvl9pPr>
          </a:lstStyle>
          <a:p>
            <a:endParaRPr lang="en-US" altLang="en-US"/>
          </a:p>
        </p:txBody>
      </p:sp>
      <p:sp>
        <p:nvSpPr>
          <p:cNvPr id="36" name="TextBox 35"/>
          <p:cNvSpPr txBox="1"/>
          <p:nvPr/>
        </p:nvSpPr>
        <p:spPr>
          <a:xfrm>
            <a:off x="6937291" y="3331742"/>
            <a:ext cx="174278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Rear </a:t>
            </a:r>
            <a:r>
              <a:rPr lang="en-US" dirty="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FM-505</a:t>
            </a:r>
            <a:endParaRPr lang="en-US"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4591777" y="3346379"/>
            <a:ext cx="174919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Front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FM-505</a:t>
            </a:r>
            <a:endParaRPr lang="en-US" dirty="0">
              <a:latin typeface="Times New Roman" panose="02020603050405020304" pitchFamily="18" charset="0"/>
              <a:cs typeface="Times New Roman" panose="02020603050405020304" pitchFamily="18" charset="0"/>
            </a:endParaRPr>
          </a:p>
        </p:txBody>
      </p:sp>
      <p:pic>
        <p:nvPicPr>
          <p:cNvPr id="32" name="Picture 31" descr="https://ae01.alicdn.com/kf/U71763f1c28464a3e9202e12399644a77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8624" y="613525"/>
            <a:ext cx="4529151" cy="2725536"/>
          </a:xfrm>
          <a:prstGeom prst="rect">
            <a:avLst/>
          </a:prstGeom>
          <a:noFill/>
          <a:ln>
            <a:noFill/>
          </a:ln>
        </p:spPr>
      </p:pic>
      <p:pic>
        <p:nvPicPr>
          <p:cNvPr id="40" name="image3.jpeg"/>
          <p:cNvPicPr/>
          <p:nvPr/>
        </p:nvPicPr>
        <p:blipFill>
          <a:blip r:embed="rId3" cstate="print"/>
          <a:stretch>
            <a:fillRect/>
          </a:stretch>
        </p:blipFill>
        <p:spPr>
          <a:xfrm>
            <a:off x="565712" y="973897"/>
            <a:ext cx="2893060" cy="2762250"/>
          </a:xfrm>
          <a:prstGeom prst="rect">
            <a:avLst/>
          </a:prstGeom>
        </p:spPr>
      </p:pic>
      <p:pic>
        <p:nvPicPr>
          <p:cNvPr id="35" name="image4.jpeg"/>
          <p:cNvPicPr/>
          <p:nvPr/>
        </p:nvPicPr>
        <p:blipFill rotWithShape="1">
          <a:blip r:embed="rId4" cstate="print"/>
          <a:srcRect b="43446"/>
          <a:stretch/>
        </p:blipFill>
        <p:spPr bwMode="auto">
          <a:xfrm rot="5400000">
            <a:off x="1168564" y="3973946"/>
            <a:ext cx="1742017" cy="1168630"/>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5"/>
          <a:stretch>
            <a:fillRect/>
          </a:stretch>
        </p:blipFill>
        <p:spPr>
          <a:xfrm>
            <a:off x="4054989" y="3885986"/>
            <a:ext cx="3565011" cy="2627177"/>
          </a:xfrm>
          <a:prstGeom prst="rect">
            <a:avLst/>
          </a:prstGeom>
        </p:spPr>
      </p:pic>
      <p:sp>
        <p:nvSpPr>
          <p:cNvPr id="41" name="TextBox 40"/>
          <p:cNvSpPr txBox="1"/>
          <p:nvPr/>
        </p:nvSpPr>
        <p:spPr>
          <a:xfrm>
            <a:off x="4664737" y="6356384"/>
            <a:ext cx="164660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Fig 4. </a:t>
            </a:r>
            <a:r>
              <a:rPr lang="en-US" dirty="0" smtClean="0">
                <a:latin typeface="Times New Roman" panose="02020603050405020304" pitchFamily="18" charset="0"/>
                <a:cs typeface="Times New Roman" panose="02020603050405020304" pitchFamily="18" charset="0"/>
              </a:rPr>
              <a:t>RFID tag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035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24CBCD8-9B8E-4042-BEE6-A2EC148CB12B}" type="slidenum">
              <a:rPr lang="ko-KR" altLang="en-US" smtClean="0"/>
              <a:pPr>
                <a:defRPr/>
              </a:pPr>
              <a:t>8</a:t>
            </a:fld>
            <a:endParaRPr lang="ko-KR" altLang="en-US"/>
          </a:p>
        </p:txBody>
      </p:sp>
      <p:sp>
        <p:nvSpPr>
          <p:cNvPr id="8" name="Text Box 3"/>
          <p:cNvSpPr txBox="1">
            <a:spLocks noChangeArrowheads="1"/>
          </p:cNvSpPr>
          <p:nvPr/>
        </p:nvSpPr>
        <p:spPr bwMode="auto">
          <a:xfrm>
            <a:off x="398271" y="139700"/>
            <a:ext cx="7696200" cy="707886"/>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4</a:t>
            </a:r>
            <a:r>
              <a:rPr lang="en-US" altLang="ko-KR" sz="2000" b="1" dirty="0" smtClean="0">
                <a:latin typeface="Times New Roman" panose="02020603050405020304" pitchFamily="18" charset="0"/>
                <a:ea typeface="+mn-ea"/>
                <a:cs typeface="Times New Roman" panose="02020603050405020304" pitchFamily="18" charset="0"/>
              </a:rPr>
              <a:t>.</a:t>
            </a:r>
            <a:r>
              <a:rPr lang="en-US" altLang="ko-KR" sz="2000" b="1" dirty="0" smtClean="0">
                <a:latin typeface="Times New Roman" pitchFamily="18" charset="0"/>
                <a:ea typeface="바탕" pitchFamily="18" charset="-127"/>
                <a:cs typeface="Times New Roman" pitchFamily="18" charset="0"/>
              </a:rPr>
              <a:t>Principle </a:t>
            </a:r>
            <a:r>
              <a:rPr lang="en-US" altLang="ko-KR" sz="2000" b="1" dirty="0">
                <a:latin typeface="Times New Roman" pitchFamily="18" charset="0"/>
                <a:ea typeface="바탕" pitchFamily="18" charset="-127"/>
                <a:cs typeface="Times New Roman" pitchFamily="18" charset="0"/>
              </a:rPr>
              <a:t>of operation</a:t>
            </a:r>
          </a:p>
          <a:p>
            <a:pPr>
              <a:defRPr/>
            </a:pPr>
            <a:endParaRPr lang="en-US" altLang="ko-KR" sz="2000" b="1" dirty="0">
              <a:latin typeface="Times New Roman" panose="02020603050405020304" pitchFamily="18" charset="0"/>
              <a:ea typeface="+mn-ea"/>
              <a:cs typeface="Times New Roman" panose="02020603050405020304" pitchFamily="18" charset="0"/>
            </a:endParaRPr>
          </a:p>
        </p:txBody>
      </p:sp>
      <p:grpSp>
        <p:nvGrpSpPr>
          <p:cNvPr id="9" name="그룹 13"/>
          <p:cNvGrpSpPr>
            <a:grpSpLocks/>
          </p:cNvGrpSpPr>
          <p:nvPr/>
        </p:nvGrpSpPr>
        <p:grpSpPr bwMode="auto">
          <a:xfrm>
            <a:off x="-8965" y="260350"/>
            <a:ext cx="9064937" cy="4537075"/>
            <a:chOff x="107506" y="260865"/>
            <a:chExt cx="9065846" cy="4537303"/>
          </a:xfrm>
        </p:grpSpPr>
        <p:cxnSp>
          <p:nvCxnSpPr>
            <p:cNvPr id="10" name="직선 연결선 13"/>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1" name="직선 연결선 14"/>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직선 연결선 16"/>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직선 연결선 17"/>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pic>
        <p:nvPicPr>
          <p:cNvPr id="30" name="Picture 29" descr="C:\Users\AEL-14\Downloads\289037750_1206627743490958_609471938994372204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63" y="634194"/>
            <a:ext cx="2097337" cy="2718105"/>
          </a:xfrm>
          <a:prstGeom prst="rect">
            <a:avLst/>
          </a:prstGeom>
          <a:noFill/>
          <a:ln>
            <a:noFill/>
          </a:ln>
        </p:spPr>
      </p:pic>
      <p:pic>
        <p:nvPicPr>
          <p:cNvPr id="33" name="Picture 32"/>
          <p:cNvPicPr/>
          <p:nvPr/>
        </p:nvPicPr>
        <p:blipFill>
          <a:blip r:embed="rId3"/>
          <a:stretch>
            <a:fillRect/>
          </a:stretch>
        </p:blipFill>
        <p:spPr>
          <a:xfrm>
            <a:off x="4181302" y="647893"/>
            <a:ext cx="4780250" cy="2868392"/>
          </a:xfrm>
          <a:prstGeom prst="rect">
            <a:avLst/>
          </a:prstGeom>
        </p:spPr>
      </p:pic>
      <p:pic>
        <p:nvPicPr>
          <p:cNvPr id="34" name="Picture 33"/>
          <p:cNvPicPr/>
          <p:nvPr/>
        </p:nvPicPr>
        <p:blipFill>
          <a:blip r:embed="rId4"/>
          <a:stretch>
            <a:fillRect/>
          </a:stretch>
        </p:blipFill>
        <p:spPr>
          <a:xfrm>
            <a:off x="557637" y="3659161"/>
            <a:ext cx="4693192" cy="2896485"/>
          </a:xfrm>
          <a:prstGeom prst="rect">
            <a:avLst/>
          </a:prstGeom>
        </p:spPr>
      </p:pic>
    </p:spTree>
    <p:extLst>
      <p:ext uri="{BB962C8B-B14F-4D97-AF65-F5344CB8AC3E}">
        <p14:creationId xmlns:p14="http://schemas.microsoft.com/office/powerpoint/2010/main" val="323207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24CBCD8-9B8E-4042-BEE6-A2EC148CB12B}" type="slidenum">
              <a:rPr lang="ko-KR" altLang="en-US" smtClean="0"/>
              <a:pPr>
                <a:defRPr/>
              </a:pPr>
              <a:t>9</a:t>
            </a:fld>
            <a:endParaRPr lang="ko-KR" altLang="en-US"/>
          </a:p>
        </p:txBody>
      </p:sp>
      <p:sp>
        <p:nvSpPr>
          <p:cNvPr id="6" name="Text Box 3"/>
          <p:cNvSpPr txBox="1">
            <a:spLocks noChangeArrowheads="1"/>
          </p:cNvSpPr>
          <p:nvPr/>
        </p:nvSpPr>
        <p:spPr bwMode="auto">
          <a:xfrm>
            <a:off x="398271" y="139700"/>
            <a:ext cx="7696200" cy="707886"/>
          </a:xfrm>
          <a:prstGeom prst="rect">
            <a:avLst/>
          </a:prstGeom>
          <a:noFill/>
          <a:ln w="9525">
            <a:noFill/>
            <a:miter lim="800000"/>
            <a:headEnd/>
            <a:tailEnd/>
          </a:ln>
        </p:spPr>
        <p:txBody>
          <a:bodyPr>
            <a:spAutoFit/>
          </a:bodyPr>
          <a:lstStyle/>
          <a:p>
            <a:pPr>
              <a:defRPr/>
            </a:pPr>
            <a:r>
              <a:rPr lang="en-US" altLang="ko-KR" sz="2000" b="1" dirty="0">
                <a:latin typeface="Times New Roman" panose="02020603050405020304" pitchFamily="18" charset="0"/>
                <a:ea typeface="+mn-ea"/>
                <a:cs typeface="Times New Roman" panose="02020603050405020304" pitchFamily="18" charset="0"/>
              </a:rPr>
              <a:t>4</a:t>
            </a:r>
            <a:r>
              <a:rPr lang="en-US" altLang="ko-KR" sz="2000" b="1" dirty="0" smtClean="0">
                <a:latin typeface="Times New Roman" panose="02020603050405020304" pitchFamily="18" charset="0"/>
                <a:ea typeface="+mn-ea"/>
                <a:cs typeface="Times New Roman" panose="02020603050405020304" pitchFamily="18" charset="0"/>
              </a:rPr>
              <a:t>.</a:t>
            </a:r>
            <a:r>
              <a:rPr lang="en-US" altLang="ko-KR" sz="2000" b="1" dirty="0" smtClean="0">
                <a:latin typeface="Times New Roman" pitchFamily="18" charset="0"/>
                <a:ea typeface="바탕" pitchFamily="18" charset="-127"/>
                <a:cs typeface="Times New Roman" pitchFamily="18" charset="0"/>
              </a:rPr>
              <a:t>Principle </a:t>
            </a:r>
            <a:r>
              <a:rPr lang="en-US" altLang="ko-KR" sz="2000" b="1" dirty="0">
                <a:latin typeface="Times New Roman" pitchFamily="18" charset="0"/>
                <a:ea typeface="바탕" pitchFamily="18" charset="-127"/>
                <a:cs typeface="Times New Roman" pitchFamily="18" charset="0"/>
              </a:rPr>
              <a:t>of operation</a:t>
            </a:r>
          </a:p>
          <a:p>
            <a:pPr>
              <a:defRPr/>
            </a:pPr>
            <a:endParaRPr lang="en-US" altLang="ko-KR" sz="2000" b="1" dirty="0">
              <a:latin typeface="Times New Roman" panose="02020603050405020304" pitchFamily="18" charset="0"/>
              <a:ea typeface="+mn-ea"/>
              <a:cs typeface="Times New Roman" panose="02020603050405020304" pitchFamily="18" charset="0"/>
            </a:endParaRPr>
          </a:p>
        </p:txBody>
      </p:sp>
      <p:grpSp>
        <p:nvGrpSpPr>
          <p:cNvPr id="7" name="그룹 13"/>
          <p:cNvGrpSpPr>
            <a:grpSpLocks/>
          </p:cNvGrpSpPr>
          <p:nvPr/>
        </p:nvGrpSpPr>
        <p:grpSpPr bwMode="auto">
          <a:xfrm>
            <a:off x="-8965" y="260350"/>
            <a:ext cx="9064937" cy="4537075"/>
            <a:chOff x="107506" y="260865"/>
            <a:chExt cx="9065846" cy="4537303"/>
          </a:xfrm>
        </p:grpSpPr>
        <p:cxnSp>
          <p:nvCxnSpPr>
            <p:cNvPr id="8" name="직선 연결선 13"/>
            <p:cNvCxnSpPr/>
            <p:nvPr/>
          </p:nvCxnSpPr>
          <p:spPr>
            <a:xfrm>
              <a:off x="4708709" y="505543"/>
              <a:ext cx="4464643" cy="0"/>
            </a:xfrm>
            <a:prstGeom prst="line">
              <a:avLst/>
            </a:prstGeom>
            <a:ln w="107950">
              <a:gradFill flip="none" rotWithShape="1">
                <a:gsLst>
                  <a:gs pos="100000">
                    <a:schemeClr val="tx2"/>
                  </a:gs>
                  <a:gs pos="0">
                    <a:schemeClr val="bg1"/>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 name="직선 연결선 14"/>
            <p:cNvCxnSpPr/>
            <p:nvPr/>
          </p:nvCxnSpPr>
          <p:spPr>
            <a:xfrm>
              <a:off x="394873" y="260865"/>
              <a:ext cx="0" cy="4537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직선 연결선 16"/>
            <p:cNvCxnSpPr/>
            <p:nvPr/>
          </p:nvCxnSpPr>
          <p:spPr>
            <a:xfrm>
              <a:off x="467905" y="405335"/>
              <a:ext cx="0" cy="212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직선 연결선 17"/>
            <p:cNvCxnSpPr/>
            <p:nvPr/>
          </p:nvCxnSpPr>
          <p:spPr>
            <a:xfrm>
              <a:off x="107506" y="548217"/>
              <a:ext cx="8425702" cy="0"/>
            </a:xfrm>
            <a:prstGeom prst="line">
              <a:avLst/>
            </a:prstGeom>
            <a:ln w="15875"/>
          </p:spPr>
          <p:style>
            <a:lnRef idx="1">
              <a:schemeClr val="accent1"/>
            </a:lnRef>
            <a:fillRef idx="0">
              <a:schemeClr val="accent1"/>
            </a:fillRef>
            <a:effectRef idx="0">
              <a:schemeClr val="accent1"/>
            </a:effectRef>
            <a:fontRef idx="minor">
              <a:schemeClr val="tx1"/>
            </a:fontRef>
          </p:style>
        </p:cxnSp>
      </p:grpSp>
      <p:pic>
        <p:nvPicPr>
          <p:cNvPr id="24" name="Picture 23"/>
          <p:cNvPicPr/>
          <p:nvPr/>
        </p:nvPicPr>
        <p:blipFill>
          <a:blip r:embed="rId2"/>
          <a:stretch>
            <a:fillRect/>
          </a:stretch>
        </p:blipFill>
        <p:spPr>
          <a:xfrm>
            <a:off x="424423" y="590360"/>
            <a:ext cx="5943600" cy="3634105"/>
          </a:xfrm>
          <a:prstGeom prst="rect">
            <a:avLst/>
          </a:prstGeom>
        </p:spPr>
      </p:pic>
      <p:pic>
        <p:nvPicPr>
          <p:cNvPr id="25" name="Picture 24"/>
          <p:cNvPicPr/>
          <p:nvPr/>
        </p:nvPicPr>
        <p:blipFill>
          <a:blip r:embed="rId3"/>
          <a:stretch>
            <a:fillRect/>
          </a:stretch>
        </p:blipFill>
        <p:spPr>
          <a:xfrm>
            <a:off x="3422375" y="2407412"/>
            <a:ext cx="5943600" cy="2837815"/>
          </a:xfrm>
          <a:prstGeom prst="rect">
            <a:avLst/>
          </a:prstGeom>
        </p:spPr>
      </p:pic>
      <p:pic>
        <p:nvPicPr>
          <p:cNvPr id="26" name="Picture 25" descr="C:\Users\AEL-14\Downloads\291014908_697095684713991_1172486401164634061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015" y="4224465"/>
            <a:ext cx="1770669" cy="2583844"/>
          </a:xfrm>
          <a:prstGeom prst="rect">
            <a:avLst/>
          </a:prstGeom>
          <a:noFill/>
          <a:ln>
            <a:noFill/>
          </a:ln>
        </p:spPr>
      </p:pic>
    </p:spTree>
    <p:extLst>
      <p:ext uri="{BB962C8B-B14F-4D97-AF65-F5344CB8AC3E}">
        <p14:creationId xmlns:p14="http://schemas.microsoft.com/office/powerpoint/2010/main" val="413898477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33632</TotalTime>
  <Words>421</Words>
  <Application>Microsoft Office PowerPoint</Application>
  <PresentationFormat>On-screen Show (4:3)</PresentationFormat>
  <Paragraphs>163</Paragraphs>
  <Slides>10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 MT</vt:lpstr>
      <vt:lpstr>HYHeadLine-Medium</vt:lpstr>
      <vt:lpstr>굴림</vt:lpstr>
      <vt:lpstr>굴림</vt:lpstr>
      <vt:lpstr>맑은 고딕</vt:lpstr>
      <vt:lpstr>바탕</vt:lpstr>
      <vt:lpstr>Arial</vt:lpstr>
      <vt:lpstr>Calibri</vt:lpstr>
      <vt:lpstr>Times New Roman</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JulianNo2</dc:creator>
  <cp:lastModifiedBy>Ael-c16</cp:lastModifiedBy>
  <cp:revision>871</cp:revision>
  <dcterms:created xsi:type="dcterms:W3CDTF">2013-03-19T04:41:05Z</dcterms:created>
  <dcterms:modified xsi:type="dcterms:W3CDTF">2023-03-11T00:04:05Z</dcterms:modified>
</cp:coreProperties>
</file>